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9" r:id="rId2"/>
  </p:sldMasterIdLst>
  <p:notesMasterIdLst>
    <p:notesMasterId r:id="rId58"/>
  </p:notesMasterIdLst>
  <p:sldIdLst>
    <p:sldId id="259" r:id="rId3"/>
    <p:sldId id="316" r:id="rId4"/>
    <p:sldId id="261" r:id="rId5"/>
    <p:sldId id="293" r:id="rId6"/>
    <p:sldId id="260" r:id="rId7"/>
    <p:sldId id="262" r:id="rId8"/>
    <p:sldId id="263" r:id="rId9"/>
    <p:sldId id="264" r:id="rId10"/>
    <p:sldId id="265" r:id="rId11"/>
    <p:sldId id="266" r:id="rId12"/>
    <p:sldId id="325" r:id="rId13"/>
    <p:sldId id="267" r:id="rId14"/>
    <p:sldId id="268" r:id="rId15"/>
    <p:sldId id="324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  <p:sldId id="281" r:id="rId27"/>
    <p:sldId id="284" r:id="rId28"/>
    <p:sldId id="285" r:id="rId29"/>
    <p:sldId id="326" r:id="rId30"/>
    <p:sldId id="327" r:id="rId31"/>
    <p:sldId id="328" r:id="rId32"/>
    <p:sldId id="329" r:id="rId33"/>
    <p:sldId id="330" r:id="rId34"/>
    <p:sldId id="331" r:id="rId35"/>
    <p:sldId id="286" r:id="rId36"/>
    <p:sldId id="287" r:id="rId37"/>
    <p:sldId id="332" r:id="rId38"/>
    <p:sldId id="333" r:id="rId39"/>
    <p:sldId id="288" r:id="rId40"/>
    <p:sldId id="290" r:id="rId41"/>
    <p:sldId id="291" r:id="rId42"/>
    <p:sldId id="289" r:id="rId43"/>
    <p:sldId id="296" r:id="rId44"/>
    <p:sldId id="292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22" r:id="rId57"/>
  </p:sldIdLst>
  <p:sldSz cx="12195175" cy="6858000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8E1F64E-BA86-4958-B47C-968D239E1085}">
          <p14:sldIdLst>
            <p14:sldId id="259"/>
            <p14:sldId id="316"/>
            <p14:sldId id="261"/>
            <p14:sldId id="293"/>
            <p14:sldId id="260"/>
            <p14:sldId id="262"/>
            <p14:sldId id="263"/>
            <p14:sldId id="264"/>
            <p14:sldId id="265"/>
            <p14:sldId id="266"/>
            <p14:sldId id="325"/>
            <p14:sldId id="267"/>
            <p14:sldId id="268"/>
            <p14:sldId id="324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9"/>
            <p14:sldId id="280"/>
            <p14:sldId id="281"/>
            <p14:sldId id="284"/>
            <p14:sldId id="285"/>
            <p14:sldId id="326"/>
            <p14:sldId id="327"/>
            <p14:sldId id="328"/>
            <p14:sldId id="329"/>
            <p14:sldId id="330"/>
            <p14:sldId id="331"/>
            <p14:sldId id="286"/>
            <p14:sldId id="287"/>
            <p14:sldId id="332"/>
            <p14:sldId id="333"/>
            <p14:sldId id="288"/>
            <p14:sldId id="290"/>
            <p14:sldId id="291"/>
            <p14:sldId id="289"/>
            <p14:sldId id="296"/>
            <p14:sldId id="292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AC0F"/>
    <a:srgbClr val="C3E7F5"/>
    <a:srgbClr val="96D5EE"/>
    <a:srgbClr val="2EAADC"/>
    <a:srgbClr val="58585A"/>
    <a:srgbClr val="DF8C27"/>
    <a:srgbClr val="2F35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6" autoAdjust="0"/>
    <p:restoredTop sz="94761" autoAdjust="0"/>
  </p:normalViewPr>
  <p:slideViewPr>
    <p:cSldViewPr>
      <p:cViewPr varScale="1">
        <p:scale>
          <a:sx n="74" d="100"/>
          <a:sy n="74" d="100"/>
        </p:scale>
        <p:origin x="9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D6D03-6CF7-4190-BF9A-5BB4DC131E6E}" type="datetimeFigureOut">
              <a:rPr lang="de-AT" smtClean="0"/>
              <a:t>25.09.2017</a:t>
            </a:fld>
            <a:endParaRPr lang="de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EEDC8-83E8-4971-BE94-6B553782D675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0839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1F497D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Notes: Even if we are reusing a lot across components (especially with the open sourcing last year), the reality is that each platform has its own implementation of the base libraries.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US" dirty="0"/>
          </a:p>
          <a:p>
            <a:r>
              <a:rPr lang="en-US" dirty="0"/>
              <a:t>Note: .NET</a:t>
            </a:r>
            <a:r>
              <a:rPr lang="en-US" baseline="0" dirty="0"/>
              <a:t> Framework BCL and Mono BCL are the same APIs, different implementation. .NET Core “Core Library” is a similar set of APIs, but different.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10E155-47BD-4989-A4F2-012608A02D6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726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1F497D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Notes: Even if we are reusing a lot across components (especially with the open sourcing last year), the reality is that each platform has its own implementation of the base libraries.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US" dirty="0"/>
          </a:p>
          <a:p>
            <a:r>
              <a:rPr lang="en-US" dirty="0"/>
              <a:t>Note: .NET</a:t>
            </a:r>
            <a:r>
              <a:rPr lang="en-US" baseline="0" dirty="0"/>
              <a:t> Framework BCL and Mono BCL are the same APIs, different implementation. .NET Core “Core Library” is a similar set of APIs, but different.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10E155-47BD-4989-A4F2-012608A02D6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535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1F497D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Notes: Even if we are reusing a lot across components (especially with the open sourcing last year), the reality is that each platform has its own implementation of the base libraries.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US" dirty="0"/>
          </a:p>
          <a:p>
            <a:r>
              <a:rPr lang="en-US" dirty="0"/>
              <a:t>Note: .NET</a:t>
            </a:r>
            <a:r>
              <a:rPr lang="en-US" baseline="0" dirty="0"/>
              <a:t> Framework BCL and Mono BCL are the same APIs, different implementation. .NET Core “Core Library” is a similar set of APIs, but different.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10E155-47BD-4989-A4F2-012608A02D6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888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1F497D"/>
                </a:solidFill>
                <a:latin typeface="Segoe UI Semilight" panose="020B0402040204020203" pitchFamily="34" charset="0"/>
                <a:ea typeface="Calibri" panose="020F0502020204030204" pitchFamily="34" charset="0"/>
                <a:cs typeface="Segoe UI Semilight" panose="020B0402040204020203" pitchFamily="34" charset="0"/>
              </a:rPr>
              <a:t>Notes: Even if we are reusing a lot across components (especially with the open sourcing last year), the reality is that each platform has its own implementation of the base libraries.</a:t>
            </a:r>
            <a:endParaRPr lang="en-US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endParaRPr lang="en-US" dirty="0"/>
          </a:p>
          <a:p>
            <a:r>
              <a:rPr lang="en-US" dirty="0"/>
              <a:t>Note: .NET</a:t>
            </a:r>
            <a:r>
              <a:rPr lang="en-US" baseline="0" dirty="0"/>
              <a:t> Framework BCL and Mono BCL are the same APIs, different implementation. .NET Core “Core Library” is a similar set of APIs, but different.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10E155-47BD-4989-A4F2-012608A02D69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831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9/25/2017 8:39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908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9/25/2017 8:39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063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6" name="Picture 30" descr="BASTA_2016_Template_1280x720_36948_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2813" y="3756025"/>
            <a:ext cx="10366375" cy="609600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de-DE" noProof="0"/>
              <a:t>Click to edit Master title style</a:t>
            </a:r>
            <a:endParaRPr lang="de-DE" altLang="de-DE" noProof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2813" y="4437063"/>
            <a:ext cx="10366375" cy="1371600"/>
          </a:xfrm>
        </p:spPr>
        <p:txBody>
          <a:bodyPr/>
          <a:lstStyle>
            <a:lvl1pPr marL="0" indent="0">
              <a:buFontTx/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de-DE" noProof="0"/>
              <a:t>Click to edit Master subtitle style</a:t>
            </a:r>
            <a:endParaRPr lang="de-DE" altLang="de-DE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l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525985" y="260648"/>
            <a:ext cx="10333745" cy="909307"/>
          </a:xfrm>
          <a:prstGeom prst="rect">
            <a:avLst/>
          </a:prstGeom>
        </p:spPr>
        <p:txBody>
          <a:bodyPr wrap="none" lIns="0" tIns="0" rIns="0" bIns="0" anchor="ctr"/>
          <a:lstStyle>
            <a:lvl1pPr>
              <a:defRPr sz="5867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1168705" y="1604797"/>
            <a:ext cx="5409062" cy="5253203"/>
          </a:xfrm>
          <a:prstGeom prst="rect">
            <a:avLst/>
          </a:prstGeom>
        </p:spPr>
        <p:txBody>
          <a:bodyPr lIns="0" tIns="0" rIns="0" bIns="0"/>
          <a:lstStyle>
            <a:lvl1pPr marL="364791" indent="-355591">
              <a:spcBef>
                <a:spcPts val="2400"/>
              </a:spcBef>
              <a:buClr>
                <a:schemeClr val="bg1">
                  <a:lumMod val="75000"/>
                </a:schemeClr>
              </a:buClr>
              <a:buSzPct val="75000"/>
              <a:buFont typeface="Wingdings 3" pitchFamily="18" charset="2"/>
              <a:buChar char=""/>
              <a:defRPr sz="3200">
                <a:solidFill>
                  <a:schemeClr val="accent1"/>
                </a:solidFill>
                <a:latin typeface="Segoe UI Semilight" panose="020B0402040204020203" pitchFamily="34" charset="0"/>
                <a:ea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64058" indent="0">
              <a:spcBef>
                <a:spcPts val="0"/>
              </a:spcBef>
              <a:buNone/>
              <a:defRPr sz="2133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721766" indent="0">
              <a:spcBef>
                <a:spcPts val="0"/>
              </a:spcBef>
              <a:buNone/>
              <a:defRPr sz="1867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de-AT" dirty="0"/>
          </a:p>
        </p:txBody>
      </p:sp>
      <p:sp>
        <p:nvSpPr>
          <p:cNvPr id="4" name="Content Placeholder 7"/>
          <p:cNvSpPr>
            <a:spLocks noGrp="1"/>
          </p:cNvSpPr>
          <p:nvPr>
            <p:ph sz="quarter" idx="13"/>
          </p:nvPr>
        </p:nvSpPr>
        <p:spPr>
          <a:xfrm>
            <a:off x="6769838" y="1604797"/>
            <a:ext cx="5089892" cy="5253203"/>
          </a:xfrm>
          <a:prstGeom prst="rect">
            <a:avLst/>
          </a:prstGeom>
        </p:spPr>
        <p:txBody>
          <a:bodyPr lIns="0" tIns="0" rIns="0" bIns="0"/>
          <a:lstStyle>
            <a:lvl1pPr marL="364791" indent="-355591">
              <a:spcBef>
                <a:spcPts val="2400"/>
              </a:spcBef>
              <a:buClr>
                <a:schemeClr val="bg1">
                  <a:lumMod val="75000"/>
                </a:schemeClr>
              </a:buClr>
              <a:buSzPct val="75000"/>
              <a:buFont typeface="Wingdings 3" pitchFamily="18" charset="2"/>
              <a:buChar char=""/>
              <a:defRPr sz="3200">
                <a:solidFill>
                  <a:schemeClr val="accent1"/>
                </a:solidFill>
                <a:latin typeface="Segoe UI Semilight" panose="020B0402040204020203" pitchFamily="34" charset="0"/>
                <a:ea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64058" indent="0">
              <a:spcBef>
                <a:spcPts val="0"/>
              </a:spcBef>
              <a:buNone/>
              <a:defRPr sz="2133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721766" indent="0">
              <a:spcBef>
                <a:spcPts val="0"/>
              </a:spcBef>
              <a:buNone/>
              <a:defRPr sz="1867">
                <a:solidFill>
                  <a:schemeClr val="accent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  <a:endParaRPr lang="de-A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1525985" y="6371762"/>
            <a:ext cx="5051783" cy="48623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endParaRPr lang="de-AT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6769838" y="6371762"/>
            <a:ext cx="5089892" cy="486239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None/>
              <a:defRPr sz="1067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142967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D72F-0AC5-42A3-9828-40797F228A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397" y="1122363"/>
            <a:ext cx="9146381" cy="2387600"/>
          </a:xfrm>
        </p:spPr>
        <p:txBody>
          <a:bodyPr anchor="b">
            <a:noAutofit/>
          </a:bodyPr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F9B02-0DA5-49CC-A319-78D175A2E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397" y="3602038"/>
            <a:ext cx="914638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03191-9831-4254-95E9-F808E57E3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A849-1D6E-40B2-B057-39C83678EF33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68ABA-D2EA-49E4-9731-5836CC05B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974FAC-C817-4123-8117-CB5A4EE04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6B1D-8E75-41C7-93E2-071D5C877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74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1D6D-0F12-4CD2-8FD3-A49D481D9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694A2-CD74-481C-9653-8AF1DC493C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F63CD-BA47-4893-98F9-B0B5BCC19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A849-1D6E-40B2-B057-39C83678EF33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49D36-BECE-4BEA-B68E-E0A53DF4A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AA3E-992B-41D0-B212-DB41E4AF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6B1D-8E75-41C7-93E2-071D5C877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561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7FA66-55B5-4B74-9E5C-6A42D36C6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67" y="1709739"/>
            <a:ext cx="1051833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AAA33-A9C3-4069-ABF0-C8A7EF82C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067" y="4589464"/>
            <a:ext cx="1051833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64EA5-832D-485F-B276-98CD633BA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A849-1D6E-40B2-B057-39C83678EF33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73C33-8337-42FF-A739-FCD49C531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0897C-54FD-4557-B998-0E22D3B3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6B1D-8E75-41C7-93E2-071D5C877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9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5AF91-3EB8-45DA-B2DE-1577AD75B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52076-52AD-4D9D-B647-BBF8AD2025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418" y="1825625"/>
            <a:ext cx="5182949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E71103-98C0-44D6-9B13-106883265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808" y="1825625"/>
            <a:ext cx="5182949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70FCA-7859-4FB0-ADDE-22CD27C80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A849-1D6E-40B2-B057-39C83678EF33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C1873-E485-45A8-B6DA-F74CFF980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FBF58-69C1-42F1-AABE-26B5444E7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6B1D-8E75-41C7-93E2-071D5C877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210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BE47-F5D6-4BEB-AD22-1712CF939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7" y="365126"/>
            <a:ext cx="1051833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76CA9-AC5C-49A2-B171-8139B684F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007" y="1681163"/>
            <a:ext cx="51591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66168-3B21-4E50-8F63-7F674E8EF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007" y="2505075"/>
            <a:ext cx="515913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DA1F14-FCB8-4538-B52A-E555747097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807" y="1681163"/>
            <a:ext cx="518453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487456-B4C8-4EC7-B003-97B0D48BE7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807" y="2505075"/>
            <a:ext cx="518453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9E3D3F-46D8-4A54-9EC9-557061C8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A849-1D6E-40B2-B057-39C83678EF33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254882-DBAE-4BA0-85A5-DB9C96912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AA2996-41D8-4B26-907A-B5408FAA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6B1D-8E75-41C7-93E2-071D5C877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82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42515-E7EA-4A7D-A94C-CAE838DA8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3206C-3700-46E5-9F9E-9B854E15F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A849-1D6E-40B2-B057-39C83678EF33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6C769-8578-475A-838C-99F82C5BC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5674C-D319-4323-9A8C-BADDE914B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6B1D-8E75-41C7-93E2-071D5C877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55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86547C-D123-4956-BC19-8FCCAD9A9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A849-1D6E-40B2-B057-39C83678EF33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9E86BD-0F3B-436C-BD3F-F07938FF7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00447-B63B-471C-9F06-F3A5FC9A0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6B1D-8E75-41C7-93E2-071D5C877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6829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2482E-009A-4CC2-9AA8-A9C58C5EA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7" y="457200"/>
            <a:ext cx="393326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27352-CFD7-476B-924B-3C6CD487D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538" y="987426"/>
            <a:ext cx="617380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254B65-D383-4253-91EF-FF32A57D0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007" y="2057400"/>
            <a:ext cx="3933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84A0FD-DF37-4A5D-8BC6-C0BC82F8C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A849-1D6E-40B2-B057-39C83678EF33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20569-620A-4A0C-9EB0-27AF09430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209306-5DEB-4031-BD47-48A60ECA8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6B1D-8E75-41C7-93E2-071D5C877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938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B3F37-90EA-4218-9F7F-953D16AA3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007" y="457200"/>
            <a:ext cx="393326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25CB0D-BBCE-43AD-827F-1BA2CBA5BC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538" y="987426"/>
            <a:ext cx="617380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72E034-E8B2-4430-9D53-138BBF9A1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007" y="2057400"/>
            <a:ext cx="3933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81517-E80E-4846-B6BA-3916307C8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A849-1D6E-40B2-B057-39C83678EF33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B8D08-90CC-4659-8C48-4E4543F53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F039AE-FA1A-42BB-A83A-8064C9B62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6B1D-8E75-41C7-93E2-071D5C877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8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6375" cy="671736"/>
          </a:xfrm>
        </p:spPr>
        <p:txBody>
          <a:bodyPr/>
          <a:lstStyle>
            <a:lvl1pPr algn="l"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96752"/>
            <a:ext cx="10366375" cy="4680520"/>
          </a:xfrm>
        </p:spPr>
        <p:txBody>
          <a:bodyPr/>
          <a:lstStyle>
            <a:lvl1pPr marL="0" indent="0">
              <a:spcBef>
                <a:spcPts val="1800"/>
              </a:spcBef>
              <a:buNone/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177800" indent="0">
              <a:spcBef>
                <a:spcPts val="0"/>
              </a:spcBef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360363" indent="0">
              <a:buNone/>
              <a:defRPr sz="2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538163" indent="0">
              <a:buNone/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719138" indent="0">
              <a:buNone/>
              <a:defRPr sz="18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A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4399" y="5877272"/>
            <a:ext cx="10367763" cy="210344"/>
          </a:xfrm>
        </p:spPr>
        <p:txBody>
          <a:bodyPr/>
          <a:lstStyle>
            <a:lvl1pPr marL="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4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6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8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424803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C3C28-1D35-4D19-B415-A52117A4F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14FBAE-B606-4294-B5CE-11A3CC950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2687D-C376-4F82-837A-EBAF46620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A849-1D6E-40B2-B057-39C83678EF33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F4E66-452A-49D1-995A-07380B485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EC50D-D7B1-4B35-BC2F-51C7B78FF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6B1D-8E75-41C7-93E2-071D5C877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13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6EF774-0AFA-4CCE-BF92-B7F87CFFBC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7172" y="365125"/>
            <a:ext cx="262958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D63838-CD7F-4AB6-9222-25D00BCCE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418" y="365125"/>
            <a:ext cx="7736314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48899-AB64-4E1B-99B2-81102DB0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AA849-1D6E-40B2-B057-39C83678EF33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6F681-E3EE-4881-8E86-C7E848CDD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E3498-32FC-49A6-87F3-C56283CA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96B1D-8E75-41C7-93E2-071D5C877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56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rgbClr val="4C5D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311" y="2084188"/>
            <a:ext cx="5013928" cy="1162049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10" y="3492267"/>
            <a:ext cx="9863242" cy="729752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Demo description</a:t>
            </a:r>
          </a:p>
        </p:txBody>
      </p:sp>
    </p:spTree>
    <p:extLst>
      <p:ext uri="{BB962C8B-B14F-4D97-AF65-F5344CB8AC3E}">
        <p14:creationId xmlns:p14="http://schemas.microsoft.com/office/powerpoint/2010/main" val="726181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310" y="1189177"/>
            <a:ext cx="11658113" cy="184460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6375" cy="671736"/>
          </a:xfrm>
        </p:spPr>
        <p:txBody>
          <a:bodyPr/>
          <a:lstStyle>
            <a:lvl1pPr algn="l">
              <a:defRPr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124744"/>
            <a:ext cx="10366375" cy="475252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tabLst>
                <a:tab pos="358775" algn="l"/>
                <a:tab pos="717550" algn="l"/>
                <a:tab pos="1074738" algn="l"/>
                <a:tab pos="1433513" algn="l"/>
                <a:tab pos="1792288" algn="l"/>
                <a:tab pos="2151063" algn="l"/>
                <a:tab pos="2513013" algn="l"/>
                <a:tab pos="2871788" algn="l"/>
                <a:tab pos="3230563" algn="l"/>
                <a:tab pos="3589338" algn="l"/>
                <a:tab pos="3946525" algn="l"/>
                <a:tab pos="4305300" algn="l"/>
              </a:tabLst>
              <a:defRPr sz="1600">
                <a:latin typeface="Lucida Console" panose="020B0609040504020204" pitchFamily="49" charset="0"/>
                <a:cs typeface="Segoe UI Light" panose="020B0502040204020203" pitchFamily="34" charset="0"/>
              </a:defRPr>
            </a:lvl1pPr>
            <a:lvl2pPr marL="177800" indent="0">
              <a:spcBef>
                <a:spcPts val="0"/>
              </a:spcBef>
              <a:buNone/>
              <a:defRPr sz="1800">
                <a:latin typeface="Lucida Console" panose="020B0609040504020204" pitchFamily="49" charset="0"/>
                <a:cs typeface="Segoe UI Light" panose="020B0502040204020203" pitchFamily="34" charset="0"/>
              </a:defRPr>
            </a:lvl2pPr>
            <a:lvl3pPr marL="360363" indent="0">
              <a:buNone/>
              <a:defRPr sz="1600">
                <a:latin typeface="Lucida Console" panose="020B0609040504020204" pitchFamily="49" charset="0"/>
                <a:cs typeface="Segoe UI Light" panose="020B0502040204020203" pitchFamily="34" charset="0"/>
              </a:defRPr>
            </a:lvl3pPr>
            <a:lvl4pPr marL="538163" indent="0">
              <a:buNone/>
              <a:defRPr sz="1400">
                <a:latin typeface="Lucida Console" panose="020B0609040504020204" pitchFamily="49" charset="0"/>
                <a:cs typeface="Segoe UI Light" panose="020B0502040204020203" pitchFamily="34" charset="0"/>
              </a:defRPr>
            </a:lvl4pPr>
            <a:lvl5pPr marL="719138" indent="0">
              <a:buNone/>
              <a:defRPr sz="1400">
                <a:latin typeface="Lucida Console" panose="020B0609040504020204" pitchFamily="49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14399" y="5877272"/>
            <a:ext cx="10367763" cy="210344"/>
          </a:xfrm>
        </p:spPr>
        <p:txBody>
          <a:bodyPr/>
          <a:lstStyle>
            <a:lvl1pPr marL="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4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6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8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31125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8775" cy="2852737"/>
          </a:xfrm>
        </p:spPr>
        <p:txBody>
          <a:bodyPr anchor="b"/>
          <a:lstStyle>
            <a:lvl1pPr algn="l">
              <a:defRPr sz="600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8775" cy="1500187"/>
          </a:xfrm>
        </p:spPr>
        <p:txBody>
          <a:bodyPr/>
          <a:lstStyle>
            <a:lvl1pPr marL="0" indent="0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811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6375" cy="74374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de-AT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 algn="l"/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196752"/>
            <a:ext cx="5106988" cy="474684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dirty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z="24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lang="en-US" sz="20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lang="en-US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de-AT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lvl="0" indent="0">
              <a:spcBef>
                <a:spcPts val="1800"/>
              </a:spcBef>
              <a:buNone/>
            </a:pPr>
            <a:r>
              <a:rPr lang="en-US" dirty="0"/>
              <a:t>Edit Master text styles</a:t>
            </a:r>
          </a:p>
          <a:p>
            <a:pPr marL="177800" lvl="1" indent="0">
              <a:spcBef>
                <a:spcPts val="0"/>
              </a:spcBef>
              <a:buNone/>
            </a:pPr>
            <a:r>
              <a:rPr lang="en-US" dirty="0"/>
              <a:t>Second level</a:t>
            </a:r>
          </a:p>
          <a:p>
            <a:pPr marL="360363" lvl="2" indent="0">
              <a:buNone/>
            </a:pPr>
            <a:r>
              <a:rPr lang="en-US" dirty="0"/>
              <a:t>Third level</a:t>
            </a:r>
          </a:p>
          <a:p>
            <a:pPr marL="538163" lvl="3" indent="0">
              <a:buNone/>
            </a:pPr>
            <a:r>
              <a:rPr lang="en-US" dirty="0"/>
              <a:t>Fourth level</a:t>
            </a:r>
          </a:p>
          <a:p>
            <a:pPr marL="719138" lvl="4" indent="0">
              <a:buNone/>
            </a:pPr>
            <a:r>
              <a:rPr lang="en-US" dirty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788" y="1196752"/>
            <a:ext cx="5106987" cy="474684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dirty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z="24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lang="en-US" sz="20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lang="en-US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de-AT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lvl="0" indent="0">
              <a:spcBef>
                <a:spcPts val="1800"/>
              </a:spcBef>
              <a:buNone/>
            </a:pPr>
            <a:r>
              <a:rPr lang="en-US" dirty="0"/>
              <a:t>Edit Master text styles</a:t>
            </a:r>
          </a:p>
          <a:p>
            <a:pPr marL="177800" lvl="1" indent="0">
              <a:spcBef>
                <a:spcPts val="0"/>
              </a:spcBef>
              <a:buNone/>
            </a:pPr>
            <a:r>
              <a:rPr lang="en-US" dirty="0"/>
              <a:t>Second level</a:t>
            </a:r>
          </a:p>
          <a:p>
            <a:pPr marL="360363" lvl="2" indent="0">
              <a:buNone/>
            </a:pPr>
            <a:r>
              <a:rPr lang="en-US" dirty="0"/>
              <a:t>Third level</a:t>
            </a:r>
          </a:p>
          <a:p>
            <a:pPr marL="538163" lvl="3" indent="0">
              <a:buNone/>
            </a:pPr>
            <a:r>
              <a:rPr lang="en-US" dirty="0"/>
              <a:t>Fourth level</a:t>
            </a:r>
          </a:p>
          <a:p>
            <a:pPr marL="719138" lvl="4" indent="0">
              <a:buNone/>
            </a:pPr>
            <a:r>
              <a:rPr lang="en-US" dirty="0"/>
              <a:t>Fifth level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830260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96" t="38856"/>
          <a:stretch/>
        </p:blipFill>
        <p:spPr>
          <a:xfrm>
            <a:off x="914400" y="1196752"/>
            <a:ext cx="3754580" cy="474684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6375" cy="74374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lang="de-AT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 algn="l"/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452" y="1196752"/>
            <a:ext cx="6407324" cy="4680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dirty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z="24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lang="en-US" sz="20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lang="en-US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de-AT" sz="1800" dirty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lvl="0" indent="0">
              <a:spcBef>
                <a:spcPts val="1800"/>
              </a:spcBef>
              <a:buNone/>
            </a:pPr>
            <a:r>
              <a:rPr lang="en-US" dirty="0"/>
              <a:t>Edit Master text styles</a:t>
            </a:r>
          </a:p>
          <a:p>
            <a:pPr marL="177800" lvl="1" indent="0">
              <a:spcBef>
                <a:spcPts val="0"/>
              </a:spcBef>
              <a:buNone/>
            </a:pPr>
            <a:r>
              <a:rPr lang="en-US" dirty="0"/>
              <a:t>Second level</a:t>
            </a:r>
          </a:p>
          <a:p>
            <a:pPr marL="360363" lvl="2" indent="0">
              <a:buNone/>
            </a:pPr>
            <a:r>
              <a:rPr lang="en-US" dirty="0"/>
              <a:t>Third level</a:t>
            </a:r>
          </a:p>
          <a:p>
            <a:pPr marL="538163" lvl="3" indent="0">
              <a:buNone/>
            </a:pPr>
            <a:r>
              <a:rPr lang="en-US" dirty="0"/>
              <a:t>Fourth level</a:t>
            </a:r>
          </a:p>
          <a:p>
            <a:pPr marL="719138" lvl="4" indent="0">
              <a:buNone/>
            </a:pPr>
            <a:r>
              <a:rPr lang="en-US" dirty="0"/>
              <a:t>Fifth level</a:t>
            </a:r>
            <a:endParaRPr lang="de-AT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914400" y="1196752"/>
            <a:ext cx="3743027" cy="47468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AT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 Semibold" panose="020B0702040204020203" pitchFamily="34" charset="0"/>
                <a:ea typeface="ＭＳ Ｐゴシック" panose="020B0600070205080204" pitchFamily="34" charset="-128"/>
                <a:cs typeface="Segoe UI Semibold" panose="020B0702040204020203" pitchFamily="34" charset="0"/>
              </a:rPr>
              <a:t>Demo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873452" y="5877272"/>
            <a:ext cx="6408710" cy="210344"/>
          </a:xfrm>
        </p:spPr>
        <p:txBody>
          <a:bodyPr/>
          <a:lstStyle>
            <a:lvl1pPr marL="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4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6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800" indent="0">
              <a:buNone/>
              <a:defRPr sz="10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520006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8775" cy="83162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de-AT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 algn="l"/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4586" y="1340768"/>
            <a:ext cx="5159375" cy="576064"/>
          </a:xfrm>
        </p:spPr>
        <p:txBody>
          <a:bodyPr anchor="b"/>
          <a:lstStyle>
            <a:lvl1pPr marL="0" indent="0">
              <a:buNone/>
              <a:defRPr sz="24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1988840"/>
            <a:ext cx="5159375" cy="420082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de-AT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lvl="0" indent="0">
              <a:spcBef>
                <a:spcPts val="1200"/>
              </a:spcBef>
              <a:buNone/>
            </a:pPr>
            <a:r>
              <a:rPr lang="en-US" dirty="0"/>
              <a:t>Edit Master text styles</a:t>
            </a:r>
          </a:p>
          <a:p>
            <a:pPr marL="177800" lvl="1" indent="0">
              <a:spcBef>
                <a:spcPts val="0"/>
              </a:spcBef>
              <a:buNone/>
            </a:pPr>
            <a:r>
              <a:rPr lang="en-US" dirty="0"/>
              <a:t>Second level</a:t>
            </a:r>
          </a:p>
          <a:p>
            <a:pPr marL="360363" lvl="2" indent="0">
              <a:buNone/>
            </a:pPr>
            <a:r>
              <a:rPr lang="en-US" dirty="0"/>
              <a:t>Third level</a:t>
            </a:r>
          </a:p>
          <a:p>
            <a:pPr marL="538163" lvl="3" indent="0">
              <a:buNone/>
            </a:pPr>
            <a:r>
              <a:rPr lang="en-US" dirty="0"/>
              <a:t>Fourth level</a:t>
            </a:r>
          </a:p>
          <a:p>
            <a:pPr marL="719138" lvl="4" indent="0">
              <a:buNone/>
            </a:pPr>
            <a:r>
              <a:rPr lang="en-US" dirty="0"/>
              <a:t>Fifth level</a:t>
            </a:r>
            <a:endParaRPr lang="de-A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3787" y="1340768"/>
            <a:ext cx="5184775" cy="576064"/>
          </a:xfrm>
        </p:spPr>
        <p:txBody>
          <a:bodyPr anchor="b"/>
          <a:lstStyle>
            <a:lvl1pPr marL="0" indent="0">
              <a:buNone/>
              <a:defRPr sz="24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3788" y="1988840"/>
            <a:ext cx="5184775" cy="420082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 lang="en-US" smtClean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 lang="de-AT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marL="0" lvl="0" indent="0">
              <a:spcBef>
                <a:spcPts val="1200"/>
              </a:spcBef>
              <a:buNone/>
            </a:pPr>
            <a:r>
              <a:rPr lang="en-US" dirty="0"/>
              <a:t>Edit Master text styles</a:t>
            </a:r>
          </a:p>
          <a:p>
            <a:pPr marL="177800" lvl="1" indent="0">
              <a:spcBef>
                <a:spcPts val="0"/>
              </a:spcBef>
              <a:buNone/>
            </a:pPr>
            <a:r>
              <a:rPr lang="en-US" dirty="0"/>
              <a:t>Second level</a:t>
            </a:r>
          </a:p>
          <a:p>
            <a:pPr marL="360363" lvl="2" indent="0">
              <a:buNone/>
            </a:pPr>
            <a:r>
              <a:rPr lang="en-US" dirty="0"/>
              <a:t>Third level</a:t>
            </a:r>
          </a:p>
          <a:p>
            <a:pPr marL="538163" lvl="3" indent="0">
              <a:buNone/>
            </a:pPr>
            <a:r>
              <a:rPr lang="en-US" dirty="0"/>
              <a:t>Fourth level</a:t>
            </a:r>
          </a:p>
          <a:p>
            <a:pPr marL="719138" lvl="4" indent="0">
              <a:buNone/>
            </a:pPr>
            <a:r>
              <a:rPr lang="en-US" dirty="0"/>
              <a:t>Fifth level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15435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10366375" cy="74374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lang="de-AT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 algn="l"/>
            <a:r>
              <a:rPr lang="en-US"/>
              <a:t>Click to edit Master title style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15957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03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600200"/>
            <a:ext cx="103663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381000"/>
            <a:ext cx="103663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Mastertitelformat bearbeiten</a:t>
            </a:r>
          </a:p>
        </p:txBody>
      </p:sp>
      <p:pic>
        <p:nvPicPr>
          <p:cNvPr id="1053" name="Picture 29" descr="BASTA_2016_Template_1280x720_36948_v2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5175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2" r:id="rId5"/>
    <p:sldLayoutId id="2147483657" r:id="rId6"/>
    <p:sldLayoutId id="2147483653" r:id="rId7"/>
    <p:sldLayoutId id="2147483654" r:id="rId8"/>
    <p:sldLayoutId id="2147483655" r:id="rId9"/>
    <p:sldLayoutId id="2147483658" r:id="rId10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ＭＳ Ｐゴシック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A88604-CC52-4B36-ACC5-B4DCD2651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19" y="365126"/>
            <a:ext cx="10518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7A451-30AB-409F-87D0-83BE2A2A7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419" y="1825625"/>
            <a:ext cx="105183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54493B-8441-4D60-B1A5-9714816E5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418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AA849-1D6E-40B2-B057-39C83678EF33}" type="datetimeFigureOut">
              <a:rPr lang="en-US" smtClean="0"/>
              <a:t>9/25/2017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5E595-9B40-4627-9459-D7A342D8DE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9652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67C7C-A078-4596-A7CC-06DF3C4F7E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2843" y="6356351"/>
            <a:ext cx="2743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96B1D-8E75-41C7-93E2-071D5C877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33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ysClr val="windowText" lastClr="0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core/blob/master/Documentation/prereqs.md" TargetMode="External"/><Relationship Id="rId13" Type="http://schemas.openxmlformats.org/officeDocument/2006/relationships/hyperlink" Target="https://github.com/dotnet/core/blob/master/roadmap.md" TargetMode="External"/><Relationship Id="rId3" Type="http://schemas.openxmlformats.org/officeDocument/2006/relationships/hyperlink" Target="https://docs.microsoft.com/en-us/dotnet/articles/core/windows-prerequisites#visual-studio" TargetMode="External"/><Relationship Id="rId7" Type="http://schemas.openxmlformats.org/officeDocument/2006/relationships/hyperlink" Target="https://github.com/dotnet/cli/tree/rel/1.0.0-preview2/scripts/obtain" TargetMode="External"/><Relationship Id="rId12" Type="http://schemas.openxmlformats.org/officeDocument/2006/relationships/hyperlink" Target="https://source.dot.net/" TargetMode="External"/><Relationship Id="rId2" Type="http://schemas.openxmlformats.org/officeDocument/2006/relationships/hyperlink" Target="https://www.microsoft.com/net/co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otnet/core-docs/blob/master/docs/core/tools/dotnet-install-script.md" TargetMode="External"/><Relationship Id="rId11" Type="http://schemas.openxmlformats.org/officeDocument/2006/relationships/hyperlink" Target="https://docs.microsoft.com/de-de/dotnet/articles/core/docker/building-net-docker-images" TargetMode="External"/><Relationship Id="rId5" Type="http://schemas.openxmlformats.org/officeDocument/2006/relationships/hyperlink" Target="https://github.com/dotnet/cli" TargetMode="External"/><Relationship Id="rId10" Type="http://schemas.openxmlformats.org/officeDocument/2006/relationships/hyperlink" Target="https://docs.microsoft.com/en-us/dotnet/articles/core/packages#metapackages" TargetMode="External"/><Relationship Id="rId4" Type="http://schemas.openxmlformats.org/officeDocument/2006/relationships/hyperlink" Target="https://code.visualstudio.com/" TargetMode="External"/><Relationship Id="rId9" Type="http://schemas.openxmlformats.org/officeDocument/2006/relationships/hyperlink" Target="https://docs.microsoft.com/en-us/dotnet/articles/core/packages#package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microsof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library/5dy88c2e.aspx" TargetMode="External"/><Relationship Id="rId2" Type="http://schemas.openxmlformats.org/officeDocument/2006/relationships/hyperlink" Target="https://docs.microsoft.com/en-us/dotnet/articles/core/tutorials/librarie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rstropek/Samples/tree/master/AspNetCore1Workshop/10-console-hello-world" TargetMode="External"/><Relationship Id="rId5" Type="http://schemas.openxmlformats.org/officeDocument/2006/relationships/hyperlink" Target="https://github.com/dotnet/cli/blob/rel/1.0.0/Documentation/specs/runtime-configuration-file.md" TargetMode="External"/><Relationship Id="rId4" Type="http://schemas.openxmlformats.org/officeDocument/2006/relationships/hyperlink" Target="https://blogs.msdn.microsoft.com/dotnet/2017/02/07/announcing-net-core-tools-updates-in-vs-2017-rc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msdn.microsoft.com/en-us/library/5dy88c2e.aspx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ropek/Samples/tree/master/AspNetCore1Workshop/25-project-references" TargetMode="External"/><Relationship Id="rId2" Type="http://schemas.openxmlformats.org/officeDocument/2006/relationships/hyperlink" Target="https://blogs.msdn.microsoft.com/dotnet/2016/11/16/announcing-net-core-tools-msbuild-alpha/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dotnet-docker-samples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core/tools/index?tabs=netcore2x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rticles/core/preview3/tools/dotnet-run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clr/blob/master/Documentation/building/crossgen.md" TargetMode="External"/><Relationship Id="rId2" Type="http://schemas.openxmlformats.org/officeDocument/2006/relationships/hyperlink" Target="https://github.com/dotnet/core/blob/master/Documentation/prereqs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core/deployin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rainer@timecockpit.com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ticles/core/rid-catalog" TargetMode="External"/><Relationship Id="rId2" Type="http://schemas.openxmlformats.org/officeDocument/2006/relationships/hyperlink" Target="https://github.com/rstropek/Samples/tree/master/AspNetCore1Workshop/27-self-contained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articles/core/rid-catalog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microsoft.com/en-us/dotnet/articles/core/versions/inde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ticles/core/versions/index" TargetMode="External"/><Relationship Id="rId2" Type="http://schemas.openxmlformats.org/officeDocument/2006/relationships/hyperlink" Target="https://docs.microsoft.com/en-us/dotnet/articles/core/versions/index#versioning-in-practic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ticles/core/porting/index" TargetMode="External"/><Relationship Id="rId2" Type="http://schemas.openxmlformats.org/officeDocument/2006/relationships/hyperlink" Target="https://docs.microsoft.com/en-us/dotnet/articles/core/tutorials/libraries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ticles/standard/library#specification" TargetMode="External"/><Relationship Id="rId2" Type="http://schemas.openxmlformats.org/officeDocument/2006/relationships/hyperlink" Target="https://github.com/dotnet/coreclr/blob/master/Documentation/project-docs/dotnet-standards.m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docs.microsoft.com/en-us/dotnet/articles/standard/library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NETStandard.Library/" TargetMode="External"/><Relationship Id="rId2" Type="http://schemas.openxmlformats.org/officeDocument/2006/relationships/hyperlink" Target="https://github.com/dotnet/corefx/tree/master/src/System.Runtime/re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docs.microsoft.com/en-us/dotnet/articles/standard/frameworks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dotnet-apiport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rrajobst/NQuery" TargetMode="Externa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p.net/en/latest/fundamentals/middleware.html" TargetMode="External"/><Relationship Id="rId2" Type="http://schemas.openxmlformats.org/officeDocument/2006/relationships/hyperlink" Target="https://github.com/rstropek/Samples/tree/master/AspNetCoreWorkshop/51-static-files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rstropek/Samples/tree/master/AspNetCoreWorkshop/50-simplest-aspne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p.net/en/latest/fundamentals/environments.html" TargetMode="External"/><Relationship Id="rId2" Type="http://schemas.openxmlformats.org/officeDocument/2006/relationships/hyperlink" Target="https://docs.asp.net/en/latest/fundamentals/servers.html" TargetMode="Externa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p.net/en/latest/fundamentals/startup.html#the-configureservices-method" TargetMode="External"/><Relationship Id="rId2" Type="http://schemas.openxmlformats.org/officeDocument/2006/relationships/hyperlink" Target="https://docs.asp.net/en/latest/fundamentals/startup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asp.net/en/latest/fundamentals/servers.html" TargetMode="External"/><Relationship Id="rId5" Type="http://schemas.openxmlformats.org/officeDocument/2006/relationships/hyperlink" Target="https://docs.asp.net/en/latest/fundamentals/environments.html" TargetMode="External"/><Relationship Id="rId4" Type="http://schemas.openxmlformats.org/officeDocument/2006/relationships/hyperlink" Target="https://docs.asp.net/en/latest/fundamentals/static-files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sp.net/en/latest/fundamentals/configuration.html#writing-custom-providers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ropek/Samples/tree/master/AspNetCoreWorkshop/55-configuration/" TargetMode="External"/><Relationship Id="rId2" Type="http://schemas.openxmlformats.org/officeDocument/2006/relationships/hyperlink" Target="https://github.com/Microsoft/ApplicationInsights-aspnetcore/blob/v1.0.0-rc1/src/Microsoft.ApplicationInsights.AspNet/Extensions/ApplicationInsightsExtensions.cs#L113-L151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documentation/articles/app-insights-overview/" TargetMode="External"/><Relationship Id="rId2" Type="http://schemas.openxmlformats.org/officeDocument/2006/relationships/hyperlink" Target="https://docs.asp.net/en/latest/fundamentals/logg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crosoft/ApplicationInsights-aspnetcore/wiki/Getting-Started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stropek/Samples/tree/master/AspNetCoreWorkshop/58-logging/" TargetMode="Externa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sp.net/en/latest/fundamentals/dependency-injection.html#replacing-the-default-services-container" TargetMode="External"/><Relationship Id="rId2" Type="http://schemas.openxmlformats.org/officeDocument/2006/relationships/hyperlink" Target="https://docs.asp.net/en/latest/fundamentals/dependency-injection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stropek/Samples/tree/master/AspNetCoreWorkshop/60-di-scopes/" TargetMode="Externa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jectkudu/kudu/wiki/Azure-Web-Sites-Development-Stacks" TargetMode="External"/><Relationship Id="rId2" Type="http://schemas.openxmlformats.org/officeDocument/2006/relationships/hyperlink" Target="https://www.visualstudio.com/en-us/docs/build/apps/aspnet/aspnetcore-to-azur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r/microsoft/dotnet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sualstudio.com/en-us/docs/build/apps/aspnet/aspnetcore-to-azure" TargetMode="Externa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xunit.github.io/docs/comparisons.html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ropek/Samples/tree/master/AspNetCoreWorkshop/72-mstest" TargetMode="External"/><Relationship Id="rId2" Type="http://schemas.openxmlformats.org/officeDocument/2006/relationships/hyperlink" Target="https://github.com/rstropek/Samples/tree/master/AspNetCoreWorkshop/70-xunit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xunit.github.io/docs/getting-started-dotnet-core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stropek/Samples/tree/master/CSharp7" TargetMode="Externa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ticles/core/index#comparisons-to-other-net-platforms" TargetMode="External"/><Relationship Id="rId7" Type="http://schemas.openxmlformats.org/officeDocument/2006/relationships/hyperlink" Target="https://docs.microsoft.com/dotnet/" TargetMode="External"/><Relationship Id="rId2" Type="http://schemas.openxmlformats.org/officeDocument/2006/relationships/hyperlink" Target="https://docs.microsoft.com/en-us/dotnet/articles/standard/libra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MIT_License" TargetMode="External"/><Relationship Id="rId5" Type="http://schemas.openxmlformats.org/officeDocument/2006/relationships/hyperlink" Target="http://www.dotnetfoundation.org/projects" TargetMode="External"/><Relationship Id="rId4" Type="http://schemas.openxmlformats.org/officeDocument/2006/relationships/hyperlink" Target="https://github.com/dotnet/core/blob/master/roadmap.m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fx" TargetMode="External"/><Relationship Id="rId2" Type="http://schemas.openxmlformats.org/officeDocument/2006/relationships/hyperlink" Target="https://github.com/dotnet/corecl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otnet/roslyn" TargetMode="External"/><Relationship Id="rId4" Type="http://schemas.openxmlformats.org/officeDocument/2006/relationships/hyperlink" Target="https://github.com/dotnet/cli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/blob/master/roadmap.md" TargetMode="External"/><Relationship Id="rId2" Type="http://schemas.openxmlformats.org/officeDocument/2006/relationships/hyperlink" Target="https://www.microsoft.com/net/download/core#/sdk/curren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otnet/core/blob/master/samples/RaspberryPiInstructions.m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icrosoft.com/windows" TargetMode="External"/><Relationship Id="rId2" Type="http://schemas.openxmlformats.org/officeDocument/2006/relationships/hyperlink" Target="https://docs.asp.net/en/lates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dotnet/core/blob/master/roadmap.md" TargetMode="External"/><Relationship Id="rId4" Type="http://schemas.openxmlformats.org/officeDocument/2006/relationships/hyperlink" Target="https://www.xamarin.com/form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914400" y="4419600"/>
            <a:ext cx="10366375" cy="609600"/>
          </a:xfrm>
        </p:spPr>
        <p:txBody>
          <a:bodyPr/>
          <a:lstStyle/>
          <a:p>
            <a:r>
              <a:rPr lang="de-DE" altLang="de-DE" dirty="0"/>
              <a:t>Rainer Stropek | time cockpit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914400" y="5334000"/>
            <a:ext cx="10366375" cy="1371600"/>
          </a:xfrm>
        </p:spPr>
        <p:txBody>
          <a:bodyPr/>
          <a:lstStyle/>
          <a:p>
            <a:r>
              <a:rPr lang="de-AT" dirty="0"/>
              <a:t>C#-Revolution</a:t>
            </a:r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7567613" y="7699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lang="de-DE" alt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.NET Core?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hlinkClick r:id="rId2"/>
              </a:rPr>
              <a:t>.NET Core</a:t>
            </a:r>
            <a:r>
              <a:rPr lang="en-US" sz="2800" dirty="0"/>
              <a:t> landing page</a:t>
            </a:r>
          </a:p>
          <a:p>
            <a:pPr lvl="1"/>
            <a:r>
              <a:rPr lang="en-US" sz="2000" dirty="0"/>
              <a:t>With Visual Studio tools (</a:t>
            </a:r>
            <a:r>
              <a:rPr lang="en-US" sz="2000" dirty="0">
                <a:hlinkClick r:id="rId3"/>
              </a:rPr>
              <a:t>Visual Studio prerequisites</a:t>
            </a:r>
            <a:r>
              <a:rPr lang="en-US" sz="2000" dirty="0"/>
              <a:t>)</a:t>
            </a:r>
          </a:p>
          <a:p>
            <a:pPr lvl="1"/>
            <a:r>
              <a:rPr lang="en-US" sz="2000" dirty="0"/>
              <a:t>Command-line tools (with your own editor, e.g. </a:t>
            </a:r>
            <a:r>
              <a:rPr lang="en-US" sz="2000" dirty="0" err="1">
                <a:hlinkClick r:id="rId4"/>
              </a:rPr>
              <a:t>VSCode</a:t>
            </a:r>
            <a:r>
              <a:rPr lang="en-US" sz="2000" dirty="0"/>
              <a:t>, </a:t>
            </a:r>
            <a:r>
              <a:rPr lang="en-US" sz="2000" dirty="0">
                <a:hlinkClick r:id="rId5"/>
              </a:rPr>
              <a:t>download</a:t>
            </a:r>
            <a:r>
              <a:rPr lang="en-US" sz="2000" dirty="0"/>
              <a:t>)</a:t>
            </a:r>
          </a:p>
          <a:p>
            <a:r>
              <a:rPr lang="en-US" sz="2800" dirty="0"/>
              <a:t>.NET Install Script (</a:t>
            </a:r>
            <a:r>
              <a:rPr lang="en-US" sz="2800" dirty="0">
                <a:hlinkClick r:id="rId6"/>
              </a:rPr>
              <a:t>details</a:t>
            </a:r>
            <a:r>
              <a:rPr lang="en-US" sz="2800" dirty="0"/>
              <a:t>, </a:t>
            </a:r>
            <a:r>
              <a:rPr lang="en-US" sz="2800" dirty="0">
                <a:hlinkClick r:id="rId7"/>
              </a:rPr>
              <a:t>download</a:t>
            </a:r>
            <a:r>
              <a:rPr lang="en-US" sz="2800" dirty="0"/>
              <a:t>)</a:t>
            </a:r>
          </a:p>
          <a:p>
            <a:pPr lvl="1"/>
            <a:r>
              <a:rPr lang="en-US" sz="2000" dirty="0"/>
              <a:t>You have to care for the </a:t>
            </a:r>
            <a:r>
              <a:rPr lang="en-US" sz="2000" dirty="0">
                <a:hlinkClick r:id="rId8"/>
              </a:rPr>
              <a:t>prerequisites</a:t>
            </a:r>
            <a:endParaRPr lang="en-US" sz="2000" dirty="0"/>
          </a:p>
          <a:p>
            <a:r>
              <a:rPr lang="en-US" sz="2800" dirty="0"/>
              <a:t>NuGet</a:t>
            </a:r>
          </a:p>
          <a:p>
            <a:pPr lvl="1"/>
            <a:r>
              <a:rPr lang="en-US" sz="2000" dirty="0">
                <a:hlinkClick r:id="rId9"/>
              </a:rPr>
              <a:t>Packages</a:t>
            </a:r>
            <a:r>
              <a:rPr lang="en-US" sz="2000" dirty="0"/>
              <a:t> and </a:t>
            </a:r>
            <a:r>
              <a:rPr lang="en-US" sz="2000" dirty="0" err="1">
                <a:hlinkClick r:id="rId10"/>
              </a:rPr>
              <a:t>Metapackages</a:t>
            </a:r>
            <a:endParaRPr lang="en-US" sz="2000" dirty="0"/>
          </a:p>
          <a:p>
            <a:r>
              <a:rPr lang="en-US" sz="2800" dirty="0"/>
              <a:t>Docker: </a:t>
            </a:r>
            <a:r>
              <a:rPr lang="en-US" sz="2800" dirty="0" err="1">
                <a:latin typeface="Lucida Console" panose="020B0609040504020204" pitchFamily="49" charset="0"/>
              </a:rPr>
              <a:t>microsoft</a:t>
            </a:r>
            <a:r>
              <a:rPr lang="en-US" sz="2800" dirty="0">
                <a:latin typeface="Lucida Console" panose="020B0609040504020204" pitchFamily="49" charset="0"/>
              </a:rPr>
              <a:t>/</a:t>
            </a:r>
            <a:r>
              <a:rPr lang="en-US" sz="2800" dirty="0" err="1">
                <a:latin typeface="Lucida Console" panose="020B0609040504020204" pitchFamily="49" charset="0"/>
              </a:rPr>
              <a:t>dotnet</a:t>
            </a:r>
            <a:r>
              <a:rPr lang="en-US" sz="2800" dirty="0"/>
              <a:t> image (</a:t>
            </a:r>
            <a:r>
              <a:rPr lang="en-US" sz="2800" dirty="0">
                <a:hlinkClick r:id="rId11"/>
              </a:rPr>
              <a:t>details</a:t>
            </a:r>
            <a:r>
              <a:rPr lang="en-US" sz="2800" dirty="0"/>
              <a:t>)</a:t>
            </a:r>
          </a:p>
          <a:p>
            <a:r>
              <a:rPr lang="en-US" sz="2800" dirty="0">
                <a:hlinkClick r:id="rId12"/>
              </a:rPr>
              <a:t>.NET Core Source Browser</a:t>
            </a: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See also: </a:t>
            </a:r>
            <a:r>
              <a:rPr lang="en-US" dirty="0">
                <a:hlinkClick r:id="rId13"/>
              </a:rPr>
              <a:t>https://github.com/dotnet/core/blob/master/roadmap.md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71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Getting</a:t>
            </a:r>
            <a:r>
              <a:rPr lang="de-AT" dirty="0"/>
              <a:t>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New </a:t>
            </a:r>
            <a:r>
              <a:rPr lang="de-AT" dirty="0">
                <a:hlinkClick r:id="rId2"/>
              </a:rPr>
              <a:t>https://docs.microsoft.com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27" y="1988840"/>
            <a:ext cx="7315060" cy="39242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6529635" y="2204864"/>
            <a:ext cx="1584176" cy="43204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839140" y="3122860"/>
            <a:ext cx="965166" cy="165618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6745659" y="3212976"/>
            <a:ext cx="144016" cy="8640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Rectangle 9"/>
          <p:cNvSpPr/>
          <p:nvPr/>
        </p:nvSpPr>
        <p:spPr bwMode="auto">
          <a:xfrm>
            <a:off x="2497187" y="3356992"/>
            <a:ext cx="1800200" cy="2160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345059" y="5658407"/>
            <a:ext cx="936104" cy="25465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335229" y="3118811"/>
            <a:ext cx="1089949" cy="31018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AT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691" y="5077894"/>
            <a:ext cx="5097744" cy="123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31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Packages, Metapackages and Frameworks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Create console app with CLI</a:t>
            </a:r>
          </a:p>
          <a:p>
            <a:pPr marL="0" indent="0">
              <a:buNone/>
            </a:pPr>
            <a:r>
              <a:rPr lang="en-US" sz="2400" dirty="0"/>
              <a:t>Analyze </a:t>
            </a:r>
            <a:r>
              <a:rPr lang="en-US" sz="2400" dirty="0">
                <a:latin typeface="Lucida Console" panose="020B0609040504020204" pitchFamily="49" charset="0"/>
              </a:rPr>
              <a:t>.</a:t>
            </a:r>
            <a:r>
              <a:rPr lang="en-US" sz="2400" dirty="0" err="1">
                <a:latin typeface="Lucida Console" panose="020B0609040504020204" pitchFamily="49" charset="0"/>
              </a:rPr>
              <a:t>csproj</a:t>
            </a:r>
            <a:endParaRPr lang="en-US" sz="2400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sz="2400" dirty="0"/>
              <a:t>Discuss </a:t>
            </a:r>
            <a:r>
              <a:rPr lang="en-US" sz="2400" dirty="0">
                <a:latin typeface="Lucida Console" panose="020B0609040504020204" pitchFamily="49" charset="0"/>
              </a:rPr>
              <a:t>.</a:t>
            </a:r>
            <a:r>
              <a:rPr lang="en-US" sz="2400" dirty="0" err="1">
                <a:latin typeface="Lucida Console" panose="020B0609040504020204" pitchFamily="49" charset="0"/>
              </a:rPr>
              <a:t>csproj</a:t>
            </a:r>
            <a:r>
              <a:rPr lang="en-US" sz="2400" dirty="0"/>
              <a:t> reference</a:t>
            </a:r>
          </a:p>
          <a:p>
            <a:pPr marL="0" indent="0">
              <a:buNone/>
            </a:pPr>
            <a:r>
              <a:rPr lang="en-US" sz="2400" dirty="0"/>
              <a:t>Run app</a:t>
            </a:r>
          </a:p>
          <a:p>
            <a:pPr marL="0" indent="0">
              <a:buNone/>
            </a:pPr>
            <a:r>
              <a:rPr lang="en-US" sz="2400" dirty="0"/>
              <a:t>Publish app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Further readings</a:t>
            </a:r>
          </a:p>
          <a:p>
            <a:pPr marL="400050" lvl="1" indent="0">
              <a:buNone/>
            </a:pPr>
            <a:r>
              <a:rPr lang="en-US" sz="1800" dirty="0">
                <a:hlinkClick r:id="rId2"/>
              </a:rPr>
              <a:t>More about cross-platform libraries</a:t>
            </a:r>
            <a:endParaRPr lang="en-US" sz="1800" dirty="0"/>
          </a:p>
          <a:p>
            <a:pPr marL="400050" lvl="1" indent="0">
              <a:buNone/>
            </a:pPr>
            <a:r>
              <a:rPr lang="en-US" sz="1800" dirty="0" err="1">
                <a:hlinkClick r:id="rId3"/>
              </a:rPr>
              <a:t>MSBuild</a:t>
            </a:r>
            <a:r>
              <a:rPr lang="en-US" sz="1800" dirty="0">
                <a:hlinkClick r:id="rId3"/>
              </a:rPr>
              <a:t> Project File Schema Reference</a:t>
            </a:r>
            <a:endParaRPr lang="en-US" sz="1800" dirty="0"/>
          </a:p>
          <a:p>
            <a:pPr marL="400050" lvl="1" indent="0">
              <a:buNone/>
            </a:pPr>
            <a:r>
              <a:rPr lang="en-US" sz="1800" dirty="0">
                <a:hlinkClick r:id="rId4"/>
              </a:rPr>
              <a:t>Creating new templates</a:t>
            </a:r>
            <a:endParaRPr lang="en-US" sz="1800" dirty="0"/>
          </a:p>
          <a:p>
            <a:pPr marL="400050" lvl="1" indent="0">
              <a:buNone/>
            </a:pPr>
            <a:r>
              <a:rPr lang="en-US" sz="1800" dirty="0">
                <a:hlinkClick r:id="rId5"/>
              </a:rPr>
              <a:t>Runtime Configuration Files</a:t>
            </a:r>
            <a:endParaRPr lang="en-US" sz="18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hlinkClick r:id="rId6"/>
              </a:rPr>
              <a:t>https://github.com/rstropek/Samples/tree/master/AspNetCore1Workshop/10-console-hello-world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336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</a:t>
            </a:r>
            <a:r>
              <a:rPr lang="en-US" dirty="0" err="1"/>
              <a:t>csproj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&lt;Project Sdk="Microsoft.NET.Sdk"&gt;</a:t>
            </a:r>
          </a:p>
          <a:p>
            <a:r>
              <a:rPr lang="en-US" noProof="1"/>
              <a:t>  &lt;PropertyGroup&gt;</a:t>
            </a:r>
          </a:p>
          <a:p>
            <a:r>
              <a:rPr lang="en-US" noProof="1"/>
              <a:t>    &lt;OutputType&gt;Exe&lt;/OutputType&gt;</a:t>
            </a:r>
          </a:p>
          <a:p>
            <a:r>
              <a:rPr lang="en-US" noProof="1"/>
              <a:t>    &lt;TargetFramework&gt;netcoreapp2.0&lt;/TargetFramework&gt;</a:t>
            </a:r>
          </a:p>
          <a:p>
            <a:r>
              <a:rPr lang="en-US" noProof="1"/>
              <a:t>  &lt;/PropertyGroup&gt;</a:t>
            </a:r>
          </a:p>
          <a:p>
            <a:r>
              <a:rPr lang="en-US" noProof="1"/>
              <a:t>&lt;/Project&gt;</a:t>
            </a:r>
          </a:p>
          <a:p>
            <a:endParaRPr lang="en-US" noProof="1"/>
          </a:p>
          <a:p>
            <a:endParaRPr lang="en-US" noProof="1"/>
          </a:p>
          <a:p>
            <a:r>
              <a:rPr lang="en-US" noProof="1"/>
              <a:t>&lt;Project Sdk="Microsoft.NET.Sdk"&gt;</a:t>
            </a:r>
          </a:p>
          <a:p>
            <a:r>
              <a:rPr lang="en-US" noProof="1"/>
              <a:t>  &lt;PropertyGroup&gt;</a:t>
            </a:r>
          </a:p>
          <a:p>
            <a:r>
              <a:rPr lang="en-US" noProof="1"/>
              <a:t>    &lt;TargetFramework&gt;netstandard2.0&lt;/TargetFramework&gt;</a:t>
            </a:r>
          </a:p>
          <a:p>
            <a:r>
              <a:rPr lang="en-US" noProof="1"/>
              <a:t>  &lt;/PropertyGroup&gt;</a:t>
            </a:r>
          </a:p>
          <a:p>
            <a:r>
              <a:rPr lang="en-US" noProof="1"/>
              <a:t>&lt;/Project&gt;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See also </a:t>
            </a:r>
            <a:r>
              <a:rPr lang="en-US" dirty="0" err="1">
                <a:hlinkClick r:id="rId2"/>
              </a:rPr>
              <a:t>MSBuild</a:t>
            </a:r>
            <a:r>
              <a:rPr lang="en-US" dirty="0">
                <a:hlinkClick r:id="rId2"/>
              </a:rPr>
              <a:t> Project File Schema Reference</a:t>
            </a:r>
            <a:endParaRPr lang="en-US" dirty="0"/>
          </a:p>
        </p:txBody>
      </p:sp>
      <p:sp>
        <p:nvSpPr>
          <p:cNvPr id="13" name="Callout: Line 12"/>
          <p:cNvSpPr/>
          <p:nvPr/>
        </p:nvSpPr>
        <p:spPr bwMode="auto">
          <a:xfrm>
            <a:off x="6169595" y="1468625"/>
            <a:ext cx="5904656" cy="360040"/>
          </a:xfrm>
          <a:prstGeom prst="borderCallout1">
            <a:avLst>
              <a:gd name="adj1" fmla="val 784"/>
              <a:gd name="adj2" fmla="val -16"/>
              <a:gd name="adj3" fmla="val 71330"/>
              <a:gd name="adj4" fmla="val -20553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For executable, not present for class libraries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4" name="Callout: Line 13"/>
          <p:cNvSpPr/>
          <p:nvPr/>
        </p:nvSpPr>
        <p:spPr bwMode="auto">
          <a:xfrm>
            <a:off x="6169595" y="2404564"/>
            <a:ext cx="5904656" cy="360040"/>
          </a:xfrm>
          <a:prstGeom prst="borderCallout1">
            <a:avLst>
              <a:gd name="adj1" fmla="val 784"/>
              <a:gd name="adj2" fmla="val -16"/>
              <a:gd name="adj3" fmla="val -61578"/>
              <a:gd name="adj4" fmla="val -1603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Target Framework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8" name="Callout: Line 17"/>
          <p:cNvSpPr/>
          <p:nvPr/>
        </p:nvSpPr>
        <p:spPr bwMode="auto">
          <a:xfrm>
            <a:off x="6169595" y="4140918"/>
            <a:ext cx="5904656" cy="360040"/>
          </a:xfrm>
          <a:prstGeom prst="borderCallout1">
            <a:avLst>
              <a:gd name="adj1" fmla="val 784"/>
              <a:gd name="adj2" fmla="val -16"/>
              <a:gd name="adj3" fmla="val -61578"/>
              <a:gd name="adj4" fmla="val -1603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Class library based on .NET Standard 2.0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99986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Solutions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solution: 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new </a:t>
            </a:r>
            <a:r>
              <a:rPr lang="en-US" dirty="0" err="1">
                <a:latin typeface="Lucida Console" panose="020B0609040504020204" pitchFamily="49" charset="0"/>
              </a:rPr>
              <a:t>sln</a:t>
            </a: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/>
              <a:t>Add </a:t>
            </a:r>
            <a:r>
              <a:rPr lang="en-US" dirty="0" err="1"/>
              <a:t>proj</a:t>
            </a:r>
            <a:r>
              <a:rPr lang="en-US" dirty="0"/>
              <a:t>.: 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sln</a:t>
            </a:r>
            <a:r>
              <a:rPr lang="en-US" dirty="0">
                <a:latin typeface="Lucida Console" panose="020B0609040504020204" pitchFamily="49" charset="0"/>
              </a:rPr>
              <a:t> add …</a:t>
            </a:r>
          </a:p>
          <a:p>
            <a:pPr marL="0" indent="0">
              <a:buNone/>
            </a:pPr>
            <a:r>
              <a:rPr lang="en-US" dirty="0"/>
              <a:t>Create solution in VS2017</a:t>
            </a:r>
          </a:p>
          <a:p>
            <a:pPr marL="400050" lvl="1" indent="0">
              <a:buNone/>
            </a:pPr>
            <a:r>
              <a:rPr lang="en-US" dirty="0"/>
              <a:t>.NET Standard class library with Json.NET</a:t>
            </a:r>
          </a:p>
          <a:p>
            <a:pPr marL="400050" lvl="1" indent="0">
              <a:buNone/>
            </a:pPr>
            <a:r>
              <a:rPr lang="en-US" dirty="0"/>
              <a:t>.NET Framework console app with reference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Further readings</a:t>
            </a:r>
          </a:p>
          <a:p>
            <a:pPr marL="400050" lvl="1" indent="0">
              <a:buNone/>
            </a:pPr>
            <a:r>
              <a:rPr lang="en-US" dirty="0">
                <a:hlinkClick r:id="rId2"/>
              </a:rPr>
              <a:t>.NET Core Tools </a:t>
            </a:r>
            <a:r>
              <a:rPr lang="en-US" dirty="0" err="1">
                <a:hlinkClick r:id="rId2"/>
              </a:rPr>
              <a:t>MSBuild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https://github.com/rstropek/Samples/tree/master/AspNetCore1Workshop/25-project-references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76839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Cross-platform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Run app on Linux using Docker</a:t>
            </a:r>
          </a:p>
          <a:p>
            <a:pPr marL="0" indent="0">
              <a:buNone/>
            </a:pPr>
            <a:r>
              <a:rPr lang="en-US" dirty="0" err="1">
                <a:latin typeface="Lucida Console" panose="020B0609040504020204" pitchFamily="49" charset="0"/>
              </a:rPr>
              <a:t>microsoft</a:t>
            </a:r>
            <a:r>
              <a:rPr lang="en-US" dirty="0">
                <a:latin typeface="Lucida Console" panose="020B0609040504020204" pitchFamily="49" charset="0"/>
              </a:rPr>
              <a:t>/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/>
              <a:t>images</a:t>
            </a:r>
          </a:p>
          <a:p>
            <a:pPr marL="0" indent="0">
              <a:buNone/>
            </a:pPr>
            <a:r>
              <a:rPr lang="en-US" dirty="0"/>
              <a:t>Multi-step build</a:t>
            </a:r>
          </a:p>
          <a:p>
            <a:pPr marL="0" indent="0">
              <a:buNone/>
            </a:pPr>
            <a:r>
              <a:rPr lang="en-US" dirty="0"/>
              <a:t>Docker support in VS2017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See also </a:t>
            </a:r>
            <a:r>
              <a:rPr lang="en-US" dirty="0">
                <a:hlinkClick r:id="rId2"/>
              </a:rPr>
              <a:t>https://github.com/dotnet/dotnet-docker-samples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2426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.NET CLI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74528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CLI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/>
              <a:t> command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new</a:t>
            </a:r>
            <a:r>
              <a:rPr lang="en-US" dirty="0"/>
              <a:t> – create project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migrate</a:t>
            </a:r>
            <a:r>
              <a:rPr lang="en-US" dirty="0"/>
              <a:t> –</a:t>
            </a:r>
            <a:r>
              <a:rPr lang="en-US" i="1" dirty="0" err="1"/>
              <a:t>project.json</a:t>
            </a:r>
            <a:r>
              <a:rPr lang="en-US" i="1" dirty="0"/>
              <a:t> </a:t>
            </a:r>
            <a:r>
              <a:rPr lang="en-US" i="1" dirty="0">
                <a:sym typeface="Wingdings" panose="05000000000000000000" pitchFamily="2" charset="2"/>
              </a:rPr>
              <a:t> .</a:t>
            </a:r>
            <a:r>
              <a:rPr lang="en-US" i="1" dirty="0" err="1">
                <a:sym typeface="Wingdings" panose="05000000000000000000" pitchFamily="2" charset="2"/>
              </a:rPr>
              <a:t>csproj</a:t>
            </a:r>
            <a:endParaRPr lang="en-US" dirty="0"/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restore</a:t>
            </a:r>
            <a:r>
              <a:rPr lang="en-US" dirty="0"/>
              <a:t> – restore dependencies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run</a:t>
            </a:r>
            <a:r>
              <a:rPr lang="en-US" dirty="0"/>
              <a:t> – run source code without explicit compile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build</a:t>
            </a:r>
            <a:r>
              <a:rPr lang="en-US" dirty="0"/>
              <a:t> – builds project and dependencies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test</a:t>
            </a:r>
            <a:r>
              <a:rPr lang="en-US" dirty="0"/>
              <a:t> – runs unit tests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pack</a:t>
            </a:r>
            <a:r>
              <a:rPr lang="en-US" dirty="0"/>
              <a:t> – packs code into a NuGet package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publish</a:t>
            </a:r>
            <a:r>
              <a:rPr lang="en-US" dirty="0"/>
              <a:t> – packs the app and dependencies for publishing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https://docs.microsoft.com/en-us/dotnet/core/tools/index?tabs=netcore2x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380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run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application from the source code </a:t>
            </a:r>
          </a:p>
          <a:p>
            <a:pPr lvl="1"/>
            <a:r>
              <a:rPr lang="en-US" dirty="0"/>
              <a:t>Use 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/>
              <a:t> without any command to run a built DLL</a:t>
            </a:r>
          </a:p>
          <a:p>
            <a:r>
              <a:rPr lang="en-US" dirty="0"/>
              <a:t>Uses 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build</a:t>
            </a:r>
            <a:r>
              <a:rPr lang="en-US" dirty="0"/>
              <a:t> in the background</a:t>
            </a:r>
          </a:p>
          <a:p>
            <a:r>
              <a:rPr lang="en-US" dirty="0"/>
              <a:t>Important parameters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--framework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--configuration &lt;</a:t>
            </a:r>
            <a:r>
              <a:rPr lang="en-US" dirty="0" err="1">
                <a:latin typeface="Lucida Console" panose="020B0609040504020204" pitchFamily="49" charset="0"/>
              </a:rPr>
              <a:t>Debug|Release</a:t>
            </a:r>
            <a:r>
              <a:rPr lang="en-US" dirty="0">
                <a:latin typeface="Lucida Console" panose="020B0609040504020204" pitchFamily="49" charset="0"/>
              </a:rPr>
              <a:t>&gt;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https://docs.microsoft.com/en-us/dotnet/articles/core/preview3/tools/dotnet-run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4241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(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publish</a:t>
            </a:r>
            <a:r>
              <a:rPr lang="en-US" dirty="0"/>
              <a:t>)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Framework-dependent deployment</a:t>
            </a:r>
          </a:p>
          <a:p>
            <a:pPr lvl="1"/>
            <a:r>
              <a:rPr lang="en-US" dirty="0"/>
              <a:t>Shared system-wide version of .NET Core must be present on target system</a:t>
            </a:r>
          </a:p>
          <a:p>
            <a:pPr lvl="1"/>
            <a:r>
              <a:rPr lang="en-US" dirty="0"/>
              <a:t>DLLs are launched using 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DLLs are portable</a:t>
            </a:r>
          </a:p>
          <a:p>
            <a:r>
              <a:rPr lang="en-US" dirty="0"/>
              <a:t>Self-contained deployment</a:t>
            </a:r>
          </a:p>
          <a:p>
            <a:pPr lvl="1"/>
            <a:r>
              <a:rPr lang="en-US" dirty="0"/>
              <a:t>No prerequisites on target system necessary</a:t>
            </a:r>
          </a:p>
          <a:p>
            <a:pPr lvl="1"/>
            <a:r>
              <a:rPr lang="en-US" dirty="0"/>
              <a:t>Does </a:t>
            </a:r>
            <a:r>
              <a:rPr lang="en-US" i="1" dirty="0"/>
              <a:t>not</a:t>
            </a:r>
            <a:r>
              <a:rPr lang="en-US" dirty="0"/>
              <a:t> contain </a:t>
            </a:r>
            <a:r>
              <a:rPr lang="en-US" dirty="0">
                <a:hlinkClick r:id="rId2"/>
              </a:rPr>
              <a:t>native prerequisites</a:t>
            </a:r>
            <a:endParaRPr lang="en-US" dirty="0"/>
          </a:p>
          <a:p>
            <a:pPr lvl="1"/>
            <a:r>
              <a:rPr lang="en-US" dirty="0"/>
              <a:t>Results in an platform-specific executable</a:t>
            </a:r>
          </a:p>
          <a:p>
            <a:r>
              <a:rPr lang="en-US" dirty="0"/>
              <a:t>Optional: Use </a:t>
            </a:r>
            <a:r>
              <a:rPr lang="en-US" dirty="0" err="1">
                <a:hlinkClick r:id="rId3"/>
              </a:rPr>
              <a:t>CrossGen</a:t>
            </a:r>
            <a:r>
              <a:rPr lang="en-US" dirty="0"/>
              <a:t> for native image generation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13012" y="5880145"/>
            <a:ext cx="10367763" cy="210344"/>
          </a:xfrm>
        </p:spPr>
        <p:txBody>
          <a:bodyPr/>
          <a:lstStyle/>
          <a:p>
            <a:r>
              <a:rPr lang="en-US" dirty="0">
                <a:hlinkClick r:id="rId4"/>
              </a:rPr>
              <a:t>https://docs.microsoft.com/en-us/dotnet/core/deploying/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6160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Host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Rainer Stropek</a:t>
            </a:r>
          </a:p>
          <a:p>
            <a:pPr marL="457200" lvl="1" indent="0">
              <a:buNone/>
            </a:pPr>
            <a:r>
              <a:rPr lang="en-US" dirty="0"/>
              <a:t>Developer, Entrepreneur</a:t>
            </a:r>
          </a:p>
          <a:p>
            <a:pPr marL="457200" lvl="1" indent="0">
              <a:buNone/>
            </a:pPr>
            <a:r>
              <a:rPr lang="en-US" dirty="0"/>
              <a:t>MVP for Azure, MVP for Dev Technologies, MS Regional Director, Trainer at IT-Visions</a:t>
            </a:r>
          </a:p>
          <a:p>
            <a:pPr marL="0" indent="0">
              <a:buNone/>
            </a:pPr>
            <a:r>
              <a:rPr lang="en-US" dirty="0"/>
              <a:t>Contact</a:t>
            </a:r>
          </a:p>
          <a:p>
            <a:pPr marL="457200" lvl="1" indent="0">
              <a:buNone/>
            </a:pPr>
            <a:r>
              <a:rPr lang="en-US" dirty="0"/>
              <a:t>software architects </a:t>
            </a:r>
            <a:r>
              <a:rPr lang="en-US" dirty="0" err="1"/>
              <a:t>gmbh</a:t>
            </a:r>
            <a:br>
              <a:rPr lang="en-US" dirty="0"/>
            </a:br>
            <a:r>
              <a:rPr lang="en-US" dirty="0">
                <a:hlinkClick r:id="rId2"/>
              </a:rPr>
              <a:t>rainer@timecockpit.com</a:t>
            </a:r>
            <a:br>
              <a:rPr lang="en-US" dirty="0"/>
            </a:br>
            <a:r>
              <a:rPr lang="en-US" dirty="0"/>
              <a:t>Twitter: @</a:t>
            </a:r>
            <a:r>
              <a:rPr lang="en-US" dirty="0" err="1"/>
              <a:t>rstropek</a:t>
            </a:r>
            <a:endParaRPr lang="en-US" dirty="0"/>
          </a:p>
        </p:txBody>
      </p:sp>
      <p:pic>
        <p:nvPicPr>
          <p:cNvPr id="16" name="Inhaltsplatzhalter 15"/>
          <p:cNvPicPr>
            <a:picLocks noGrp="1" noChangeAspect="1"/>
          </p:cNvPicPr>
          <p:nvPr>
            <p:ph sz="half" idx="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412" y="1556792"/>
            <a:ext cx="4975848" cy="3312368"/>
          </a:xfrm>
        </p:spPr>
      </p:pic>
    </p:spTree>
    <p:extLst>
      <p:ext uri="{BB962C8B-B14F-4D97-AF65-F5344CB8AC3E}">
        <p14:creationId xmlns:p14="http://schemas.microsoft.com/office/powerpoint/2010/main" val="373940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Self-contained Deployment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self-contained sample</a:t>
            </a:r>
          </a:p>
          <a:p>
            <a:pPr marL="400050" lvl="1" indent="0">
              <a:buNone/>
            </a:pPr>
            <a:r>
              <a:rPr lang="en-US" dirty="0"/>
              <a:t>See following slides</a:t>
            </a:r>
          </a:p>
          <a:p>
            <a:pPr marL="0" indent="0">
              <a:buNone/>
            </a:pPr>
            <a:r>
              <a:rPr lang="en-US" dirty="0"/>
              <a:t>Build and publish SCD</a:t>
            </a:r>
          </a:p>
          <a:p>
            <a:pPr marL="400050" lvl="1" indent="0">
              <a:buNone/>
            </a:pPr>
            <a:r>
              <a:rPr lang="en-US" sz="1800" dirty="0" err="1">
                <a:latin typeface="Lucida Console" panose="020B0609040504020204" pitchFamily="49" charset="0"/>
              </a:rPr>
              <a:t>dotnet</a:t>
            </a:r>
            <a:r>
              <a:rPr lang="en-US" sz="1800" dirty="0">
                <a:latin typeface="Lucida Console" panose="020B0609040504020204" pitchFamily="49" charset="0"/>
              </a:rPr>
              <a:t> publish -c release</a:t>
            </a:r>
          </a:p>
          <a:p>
            <a:pPr marL="400050" lvl="1" indent="0">
              <a:buNone/>
            </a:pPr>
            <a:r>
              <a:rPr lang="en-US" sz="1800" dirty="0" err="1">
                <a:latin typeface="Lucida Console" panose="020B0609040504020204" pitchFamily="49" charset="0"/>
              </a:rPr>
              <a:t>dotnet</a:t>
            </a:r>
            <a:r>
              <a:rPr lang="en-US" sz="1800" dirty="0">
                <a:latin typeface="Lucida Console" panose="020B0609040504020204" pitchFamily="49" charset="0"/>
              </a:rPr>
              <a:t> publish -c release -r win-x64</a:t>
            </a:r>
          </a:p>
          <a:p>
            <a:pPr marL="400050" lvl="1" indent="0">
              <a:buNone/>
            </a:pPr>
            <a:r>
              <a:rPr lang="en-US" sz="1800" dirty="0" err="1">
                <a:latin typeface="Lucida Console" panose="020B0609040504020204" pitchFamily="49" charset="0"/>
              </a:rPr>
              <a:t>dotnet</a:t>
            </a:r>
            <a:r>
              <a:rPr lang="en-US" sz="1800" dirty="0">
                <a:latin typeface="Lucida Console" panose="020B0609040504020204" pitchFamily="49" charset="0"/>
              </a:rPr>
              <a:t> publish -c release -r linux-x64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https://github.com/rstropek/Samples/tree/master/AspNetCore1Workshop/27-self-contained</a:t>
            </a:r>
            <a:r>
              <a:rPr lang="en-US" dirty="0"/>
              <a:t> </a:t>
            </a:r>
          </a:p>
        </p:txBody>
      </p:sp>
      <p:sp>
        <p:nvSpPr>
          <p:cNvPr id="5" name="Callout: Line 4"/>
          <p:cNvSpPr/>
          <p:nvPr/>
        </p:nvSpPr>
        <p:spPr bwMode="auto">
          <a:xfrm>
            <a:off x="8329835" y="5010336"/>
            <a:ext cx="3240360" cy="648072"/>
          </a:xfrm>
          <a:prstGeom prst="borderCallout1">
            <a:avLst>
              <a:gd name="adj1" fmla="val 784"/>
              <a:gd name="adj2" fmla="val -16"/>
              <a:gd name="adj3" fmla="val -180718"/>
              <a:gd name="adj4" fmla="val -17887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Release instead of debug version</a:t>
            </a:r>
            <a:b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(need not ship PDBs)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" name="Callout: Line 5"/>
          <p:cNvSpPr/>
          <p:nvPr/>
        </p:nvSpPr>
        <p:spPr bwMode="auto">
          <a:xfrm>
            <a:off x="8329835" y="4151920"/>
            <a:ext cx="3240360" cy="648072"/>
          </a:xfrm>
          <a:prstGeom prst="borderCallout1">
            <a:avLst>
              <a:gd name="adj1" fmla="val 784"/>
              <a:gd name="adj2" fmla="val -16"/>
              <a:gd name="adj3" fmla="val -55015"/>
              <a:gd name="adj4" fmla="val 32394"/>
            </a:avLst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Runtime Identifier (RID)</a:t>
            </a:r>
            <a:b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details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00621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Self-contained Deployment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/>
              <a:t>&lt;Project Sdk="Microsoft.NET.Sdk"&gt;</a:t>
            </a:r>
          </a:p>
          <a:p>
            <a:endParaRPr lang="en-US" noProof="1"/>
          </a:p>
          <a:p>
            <a:r>
              <a:rPr lang="en-US" noProof="1"/>
              <a:t>  &lt;PropertyGroup&gt;</a:t>
            </a:r>
          </a:p>
          <a:p>
            <a:r>
              <a:rPr lang="en-US" noProof="1"/>
              <a:t>    &lt;OutputType&gt;Exe&lt;/OutputType&gt;</a:t>
            </a:r>
          </a:p>
          <a:p>
            <a:r>
              <a:rPr lang="en-US" noProof="1"/>
              <a:t>    &lt;TargetFramework&gt;netcoreapp2.0&lt;/TargetFramework&gt;</a:t>
            </a:r>
          </a:p>
          <a:p>
            <a:r>
              <a:rPr lang="en-US" noProof="1"/>
              <a:t>  &lt;/PropertyGroup&gt;</a:t>
            </a:r>
          </a:p>
          <a:p>
            <a:endParaRPr lang="en-US" noProof="1"/>
          </a:p>
          <a:p>
            <a:r>
              <a:rPr lang="en-US" noProof="1"/>
              <a:t>  &lt;ItemGroup&gt;</a:t>
            </a:r>
          </a:p>
          <a:p>
            <a:r>
              <a:rPr lang="en-US" noProof="1"/>
              <a:t>    &lt;PackageReference Include="Newtonsoft.Json" Version="10.0.3" /&gt;</a:t>
            </a:r>
          </a:p>
          <a:p>
            <a:r>
              <a:rPr lang="en-US" noProof="1"/>
              <a:t>  &lt;/ItemGroup&gt;</a:t>
            </a:r>
          </a:p>
          <a:p>
            <a:endParaRPr lang="en-US" noProof="1"/>
          </a:p>
          <a:p>
            <a:r>
              <a:rPr lang="en-US" noProof="1"/>
              <a:t>&lt;/Project&gt;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Details: </a:t>
            </a:r>
            <a:r>
              <a:rPr lang="en-US" dirty="0">
                <a:hlinkClick r:id="rId2"/>
              </a:rPr>
              <a:t>https://docs.microsoft.com/en-us/dotnet/articles/core/rid-catalog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9829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Versioning</a:t>
            </a:r>
            <a:endParaRPr lang="de-A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87484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version changes when APIs are added</a:t>
            </a:r>
          </a:p>
          <a:p>
            <a:pPr lvl="1"/>
            <a:r>
              <a:rPr lang="en-US" dirty="0"/>
              <a:t>No implementation </a:t>
            </a:r>
            <a:r>
              <a:rPr lang="en-US" dirty="0">
                <a:sym typeface="Wingdings" panose="05000000000000000000" pitchFamily="2" charset="2"/>
              </a:rPr>
              <a:t> no patch numbers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Example: </a:t>
            </a:r>
            <a:r>
              <a:rPr lang="en-US" dirty="0">
                <a:latin typeface="Lucida Console" panose="020B0609040504020204" pitchFamily="49" charset="0"/>
                <a:sym typeface="Wingdings" panose="05000000000000000000" pitchFamily="2" charset="2"/>
              </a:rPr>
              <a:t>netcoreapp2.0</a:t>
            </a:r>
          </a:p>
          <a:p>
            <a:r>
              <a:rPr lang="en-US" dirty="0"/>
              <a:t>Package versions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System.*</a:t>
            </a:r>
            <a:r>
              <a:rPr lang="en-US" dirty="0"/>
              <a:t> packages use 4.x numbers (overlap with .NET Framework)</a:t>
            </a:r>
          </a:p>
          <a:p>
            <a:pPr lvl="1"/>
            <a:r>
              <a:rPr lang="en-US" dirty="0"/>
              <a:t>Packages without overlapping with .NET Framework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1.x/2.x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https://docs.microsoft.com/en-us/dotnet/articles/core/versions/index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74A265-F6B7-4082-A3C8-3B322A222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958" y="3934825"/>
            <a:ext cx="3288493" cy="1870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2EDB97-6D96-4BBA-9040-63C9BBA5A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411" y="3934826"/>
            <a:ext cx="4968552" cy="186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40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Standard Library</a:t>
            </a:r>
          </a:p>
          <a:p>
            <a:pPr lvl="1"/>
            <a:r>
              <a:rPr lang="en-US" dirty="0"/>
              <a:t>Versioning independent of any .NET runtime, applicable to multiple runtimes</a:t>
            </a:r>
          </a:p>
          <a:p>
            <a:pPr lvl="1"/>
            <a:r>
              <a:rPr lang="en-US" dirty="0"/>
              <a:t>2.0 for .NET Core 2.0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Examples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https://docs.microsoft.com/en-us/dotnet/articles/core/versions/index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66DB25-0E09-4C26-BF91-E88FD91F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554" y="2533771"/>
            <a:ext cx="3734905" cy="157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53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Libraries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85803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Libraries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Shared files</a:t>
            </a:r>
          </a:p>
          <a:p>
            <a:pPr marL="0" indent="0">
              <a:buNone/>
            </a:pPr>
            <a:r>
              <a:rPr lang="en-US" dirty="0"/>
              <a:t>Libraries</a:t>
            </a:r>
          </a:p>
          <a:p>
            <a:pPr marL="0" indent="0">
              <a:buNone/>
            </a:pPr>
            <a:r>
              <a:rPr lang="en-US" dirty="0"/>
              <a:t>Creating NuGet packages</a:t>
            </a:r>
          </a:p>
          <a:p>
            <a:pPr marL="400050" lvl="1" indent="0">
              <a:buNone/>
            </a:pP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>
                <a:latin typeface="Lucida Console" panose="020B0609040504020204" pitchFamily="49" charset="0"/>
              </a:rPr>
              <a:t> pack</a:t>
            </a:r>
          </a:p>
          <a:p>
            <a:pPr marL="0" indent="0">
              <a:buNone/>
            </a:pPr>
            <a:endParaRPr lang="en-US" dirty="0"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dirty="0"/>
              <a:t>Further readings</a:t>
            </a:r>
          </a:p>
          <a:p>
            <a:pPr marL="400050" lvl="1" indent="0">
              <a:buNone/>
            </a:pPr>
            <a:r>
              <a:rPr lang="en-US" dirty="0">
                <a:hlinkClick r:id="rId2"/>
              </a:rPr>
              <a:t>More about cross-platform libraries</a:t>
            </a:r>
            <a:endParaRPr lang="en-US" dirty="0"/>
          </a:p>
          <a:p>
            <a:pPr marL="400050" lvl="1" indent="0">
              <a:buNone/>
            </a:pPr>
            <a:r>
              <a:rPr lang="en-US" dirty="0">
                <a:hlinkClick r:id="rId3"/>
              </a:rPr>
              <a:t>Tools for porting code from .NET Framework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84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.NET Standard Library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59966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303681F-0D14-4EF8-9B96-9A4B509E2A0C}"/>
              </a:ext>
            </a:extLst>
          </p:cNvPr>
          <p:cNvGrpSpPr/>
          <p:nvPr/>
        </p:nvGrpSpPr>
        <p:grpSpPr>
          <a:xfrm>
            <a:off x="1311764" y="1733467"/>
            <a:ext cx="3374098" cy="4774280"/>
            <a:chOff x="1310177" y="1733467"/>
            <a:chExt cx="3374098" cy="4774280"/>
          </a:xfrm>
        </p:grpSpPr>
        <p:grpSp>
          <p:nvGrpSpPr>
            <p:cNvPr id="48" name="Group 47"/>
            <p:cNvGrpSpPr/>
            <p:nvPr/>
          </p:nvGrpSpPr>
          <p:grpSpPr>
            <a:xfrm>
              <a:off x="1310177" y="1733467"/>
              <a:ext cx="3374098" cy="4774280"/>
              <a:chOff x="1719261" y="1582078"/>
              <a:chExt cx="2869373" cy="3945389"/>
            </a:xfrm>
          </p:grpSpPr>
          <p:sp>
            <p:nvSpPr>
              <p:cNvPr id="88" name="Rectangle 87"/>
              <p:cNvSpPr/>
              <p:nvPr/>
            </p:nvSpPr>
            <p:spPr bwMode="auto">
              <a:xfrm>
                <a:off x="1719261" y="1582078"/>
                <a:ext cx="2869373" cy="3945389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79213" tIns="143370" rIns="179213" bIns="14337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94287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600" kern="0" dirty="0">
                    <a:gradFill>
                      <a:gsLst>
                        <a:gs pos="14679">
                          <a:srgbClr val="FFFFFF"/>
                        </a:gs>
                        <a:gs pos="38000">
                          <a:srgbClr val="FFFFFF"/>
                        </a:gs>
                      </a:gsLst>
                      <a:lin ang="5400000" scaled="1"/>
                    </a:gradFill>
                    <a:latin typeface="Segoe UI Light"/>
                  </a:rPr>
                  <a:t> </a:t>
                </a: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1719261" y="1582078"/>
                <a:ext cx="2869373" cy="62767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179213" tIns="143370" rIns="179213" bIns="143370" rtlCol="0" anchor="ctr">
                <a:noAutofit/>
              </a:bodyPr>
              <a:lstStyle/>
              <a:p>
                <a:pPr algn="ctr" defTabSz="895882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b="1" kern="0" dirty="0"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cs typeface="Segoe UI Semibold" panose="020B0702040204020203" pitchFamily="34" charset="0"/>
                  </a:rPr>
                  <a:t>.NET FRAMEWORK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413995" y="5289985"/>
              <a:ext cx="3166462" cy="674820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</p:spPr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+mn-ea"/>
                </a:rPr>
                <a:t>.NET Framework BCL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1413995" y="2891192"/>
              <a:ext cx="3166462" cy="1401550"/>
              <a:chOff x="1188720" y="2356171"/>
              <a:chExt cx="2788920" cy="1234440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1897380" y="2996251"/>
                <a:ext cx="1371600" cy="594360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</p:spPr>
            <p:txBody>
              <a:bodyPr wrap="square" lIns="179213" tIns="143370" rIns="179213" bIns="143370" rtlCol="0" anchor="ctr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1600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defTabSz="12185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+mn-ea"/>
                  </a:rPr>
                  <a:t>ASP.NET</a:t>
                </a: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1188720" y="2356171"/>
                <a:ext cx="2788920" cy="594360"/>
                <a:chOff x="1645920" y="2384389"/>
                <a:chExt cx="2417064" cy="594360"/>
              </a:xfrm>
            </p:grpSpPr>
            <p:sp>
              <p:nvSpPr>
                <p:cNvPr id="38" name="TextBox 37"/>
                <p:cNvSpPr txBox="1"/>
                <p:nvPr/>
              </p:nvSpPr>
              <p:spPr>
                <a:xfrm>
                  <a:off x="2874264" y="2384389"/>
                  <a:ext cx="1188720" cy="594360"/>
                </a:xfrm>
                <a:prstGeom prst="rect">
                  <a:avLst/>
                </a:prstGeom>
                <a:solidFill>
                  <a:srgbClr val="000000">
                    <a:alpha val="25000"/>
                  </a:srgbClr>
                </a:solidFill>
              </p:spPr>
              <p:txBody>
                <a:bodyPr wrap="square" lIns="179213" tIns="143370" rIns="179213" bIns="143370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defRPr>
                  </a:lvl1pPr>
                </a:lstStyle>
                <a:p>
                  <a:pPr defTabSz="1218512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b="1" dirty="0">
                      <a:gradFill>
                        <a:gsLst>
                          <a:gs pos="125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Calibri" panose="020F0502020204030204"/>
                      <a:ea typeface="+mn-ea"/>
                    </a:rPr>
                    <a:t>Windows Forms</a:t>
                  </a:r>
                </a:p>
              </p:txBody>
            </p:sp>
            <p:sp>
              <p:nvSpPr>
                <p:cNvPr id="39" name="TextBox 38"/>
                <p:cNvSpPr txBox="1"/>
                <p:nvPr/>
              </p:nvSpPr>
              <p:spPr>
                <a:xfrm>
                  <a:off x="1645920" y="2384389"/>
                  <a:ext cx="1188720" cy="594360"/>
                </a:xfrm>
                <a:prstGeom prst="rect">
                  <a:avLst/>
                </a:prstGeom>
                <a:solidFill>
                  <a:srgbClr val="000000">
                    <a:alpha val="25000"/>
                  </a:srgbClr>
                </a:solidFill>
              </p:spPr>
              <p:txBody>
                <a:bodyPr wrap="square" lIns="179213" tIns="143370" rIns="179213" bIns="143370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kern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defRPr>
                  </a:lvl1pPr>
                </a:lstStyle>
                <a:p>
                  <a:pPr defTabSz="1218512" eaLnBrk="1" fontAlgn="auto" hangingPunct="1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2000" b="1" dirty="0">
                      <a:gradFill>
                        <a:gsLst>
                          <a:gs pos="125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Calibri" panose="020F0502020204030204"/>
                      <a:ea typeface="+mn-ea"/>
                    </a:rPr>
                    <a:t>WPF</a:t>
                  </a:r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697E645-1D3A-463D-9A99-4A263ED227C2}"/>
              </a:ext>
            </a:extLst>
          </p:cNvPr>
          <p:cNvGrpSpPr/>
          <p:nvPr/>
        </p:nvGrpSpPr>
        <p:grpSpPr>
          <a:xfrm>
            <a:off x="4967048" y="1733467"/>
            <a:ext cx="3374098" cy="4774280"/>
            <a:chOff x="4965461" y="1733467"/>
            <a:chExt cx="3374098" cy="4774280"/>
          </a:xfrm>
        </p:grpSpPr>
        <p:grpSp>
          <p:nvGrpSpPr>
            <p:cNvPr id="49" name="Group 48"/>
            <p:cNvGrpSpPr/>
            <p:nvPr/>
          </p:nvGrpSpPr>
          <p:grpSpPr>
            <a:xfrm>
              <a:off x="4965461" y="1733467"/>
              <a:ext cx="3374098" cy="4774280"/>
              <a:chOff x="4604403" y="1582077"/>
              <a:chExt cx="3013825" cy="3945389"/>
            </a:xfrm>
          </p:grpSpPr>
          <p:sp>
            <p:nvSpPr>
              <p:cNvPr id="86" name="Rectangle 85"/>
              <p:cNvSpPr/>
              <p:nvPr/>
            </p:nvSpPr>
            <p:spPr bwMode="auto">
              <a:xfrm>
                <a:off x="4604403" y="1582077"/>
                <a:ext cx="3013825" cy="3945389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179213" tIns="143370" rIns="179213" bIns="14337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94287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600" kern="0" dirty="0">
                    <a:gradFill>
                      <a:gsLst>
                        <a:gs pos="14679">
                          <a:srgbClr val="FFFFFF"/>
                        </a:gs>
                        <a:gs pos="38000">
                          <a:srgbClr val="FFFFFF"/>
                        </a:gs>
                      </a:gsLst>
                      <a:lin ang="5400000" scaled="1"/>
                    </a:gradFill>
                    <a:latin typeface="Segoe UI Light"/>
                  </a:rPr>
                  <a:t> </a:t>
                </a: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604403" y="1582077"/>
                <a:ext cx="3013825" cy="62767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wrap="square" lIns="179213" tIns="143370" rIns="179213" bIns="143370" rtlCol="0" anchor="ctr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2000" kern="0"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defTabSz="12185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b="1" dirty="0">
                    <a:latin typeface="Calibri" panose="020F0502020204030204"/>
                  </a:rPr>
                  <a:t>.NET CORE</a:t>
                </a: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069279" y="5289985"/>
              <a:ext cx="3166462" cy="674820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</p:spPr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+mn-ea"/>
                </a:rPr>
                <a:t> .NET Core BCL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069279" y="2891192"/>
              <a:ext cx="3166462" cy="1401550"/>
              <a:chOff x="4206240" y="2102819"/>
              <a:chExt cx="2788920" cy="1234440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4206240" y="2102819"/>
                <a:ext cx="1737360" cy="594360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</p:spPr>
            <p:txBody>
              <a:bodyPr wrap="square" lIns="179213" tIns="143370" rIns="179213" bIns="143370" rtlCol="0" anchor="ctr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1600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defTabSz="12185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+mn-ea"/>
                  </a:rPr>
                  <a:t>UWP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257800" y="2742899"/>
                <a:ext cx="1737360" cy="594360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</p:spPr>
            <p:txBody>
              <a:bodyPr wrap="square" lIns="179213" tIns="143370" rIns="179213" bIns="143370" rtlCol="0" anchor="ctr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1600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defTabSz="12185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+mn-ea"/>
                  </a:rPr>
                  <a:t>ASP.NET Core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325AD97-570C-4CAD-BA50-0C6336004C5E}"/>
              </a:ext>
            </a:extLst>
          </p:cNvPr>
          <p:cNvGrpSpPr/>
          <p:nvPr/>
        </p:nvGrpSpPr>
        <p:grpSpPr>
          <a:xfrm>
            <a:off x="8622333" y="1733468"/>
            <a:ext cx="3374098" cy="4774280"/>
            <a:chOff x="8620746" y="1733468"/>
            <a:chExt cx="3374098" cy="4774280"/>
          </a:xfrm>
        </p:grpSpPr>
        <p:grpSp>
          <p:nvGrpSpPr>
            <p:cNvPr id="52" name="Group 51"/>
            <p:cNvGrpSpPr/>
            <p:nvPr/>
          </p:nvGrpSpPr>
          <p:grpSpPr>
            <a:xfrm>
              <a:off x="8620746" y="1733468"/>
              <a:ext cx="3374098" cy="4774280"/>
              <a:chOff x="7489548" y="1582078"/>
              <a:chExt cx="2917390" cy="3945389"/>
            </a:xfrm>
            <a:solidFill>
              <a:schemeClr val="accent6"/>
            </a:solidFill>
          </p:grpSpPr>
          <p:sp>
            <p:nvSpPr>
              <p:cNvPr id="84" name="Rectangle 83"/>
              <p:cNvSpPr/>
              <p:nvPr/>
            </p:nvSpPr>
            <p:spPr bwMode="auto">
              <a:xfrm>
                <a:off x="7489548" y="1582078"/>
                <a:ext cx="2917390" cy="3945389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179213" tIns="143370" rIns="179213" bIns="14337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894287" eaLnBrk="1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3600" kern="0" dirty="0">
                    <a:gradFill>
                      <a:gsLst>
                        <a:gs pos="14679">
                          <a:srgbClr val="FFFFFF"/>
                        </a:gs>
                        <a:gs pos="38000">
                          <a:srgbClr val="FFFFFF"/>
                        </a:gs>
                      </a:gsLst>
                      <a:lin ang="5400000" scaled="1"/>
                    </a:gradFill>
                    <a:latin typeface="Segoe UI Light"/>
                  </a:rPr>
                  <a:t> 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7489548" y="1582078"/>
                <a:ext cx="2917390" cy="627676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 lIns="179213" tIns="143370" rIns="179213" bIns="143370" rtlCol="0" anchor="ctr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2000" kern="0"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defTabSz="12185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800" b="1" dirty="0">
                    <a:latin typeface="Calibri" panose="020F0502020204030204"/>
                  </a:rPr>
                  <a:t>XAMARIN</a:t>
                </a: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8724564" y="5289985"/>
              <a:ext cx="3166462" cy="674820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</p:spPr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+mn-ea"/>
                </a:rPr>
                <a:t>Mono BCL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8724564" y="2891192"/>
              <a:ext cx="3166462" cy="1401550"/>
              <a:chOff x="7223760" y="2102819"/>
              <a:chExt cx="2788920" cy="1234440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7223760" y="2102819"/>
                <a:ext cx="1371600" cy="594360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</p:spPr>
            <p:txBody>
              <a:bodyPr wrap="square" lIns="179213" tIns="143370" rIns="179213" bIns="143370" rtlCol="0" anchor="ctr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1600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defTabSz="12185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+mn-ea"/>
                  </a:rPr>
                  <a:t>iOS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8641080" y="2422859"/>
                <a:ext cx="1371600" cy="594360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</p:spPr>
            <p:txBody>
              <a:bodyPr wrap="square" lIns="179213" tIns="143370" rIns="179213" bIns="143370" rtlCol="0" anchor="ctr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1600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defTabSz="12185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+mn-ea"/>
                  </a:rPr>
                  <a:t>Android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7223760" y="2742899"/>
                <a:ext cx="1371600" cy="594360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</p:spPr>
            <p:txBody>
              <a:bodyPr wrap="square" lIns="179213" tIns="143370" rIns="179213" bIns="143370" rtlCol="0" anchor="ctr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1600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defTabSz="12185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+mn-ea"/>
                  </a:rPr>
                  <a:t>OS X</a:t>
                </a:r>
              </a:p>
            </p:txBody>
          </p:sp>
        </p:grp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9787" y="365126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.NET today—reusing code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311764" y="2735465"/>
            <a:ext cx="10684667" cy="1764914"/>
          </a:xfrm>
          <a:prstGeom prst="rect">
            <a:avLst/>
          </a:prstGeom>
          <a:solidFill>
            <a:srgbClr val="000000">
              <a:alpha val="20000"/>
            </a:srgbClr>
          </a:solidFill>
        </p:spPr>
        <p:txBody>
          <a:bodyPr wrap="square" lIns="179213" tIns="143370" rIns="179213" bIns="143370" rtlCol="0" anchor="ctr">
            <a:noAutofit/>
          </a:bodyPr>
          <a:lstStyle/>
          <a:p>
            <a:pPr algn="ctr" defTabSz="89588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000" kern="0" dirty="0">
              <a:solidFill>
                <a:sysClr val="windowText" lastClr="000000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1445" y="2735464"/>
            <a:ext cx="830547" cy="1764914"/>
          </a:xfrm>
          <a:prstGeom prst="rect">
            <a:avLst/>
          </a:prstGeom>
          <a:solidFill>
            <a:srgbClr val="CFCFCF"/>
          </a:solidFill>
        </p:spPr>
        <p:txBody>
          <a:bodyPr vert="vert270" wrap="square" lIns="179213" tIns="143370" rIns="179213" bIns="143370" rtlCol="0" anchor="ctr" anchorCtr="0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defTabSz="12185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Calibri" panose="020F0502020204030204"/>
                <a:ea typeface="+mn-ea"/>
              </a:rPr>
              <a:t>APP</a:t>
            </a:r>
          </a:p>
          <a:p>
            <a:pPr defTabSz="12185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Calibri" panose="020F0502020204030204"/>
                <a:ea typeface="+mn-ea"/>
              </a:rPr>
              <a:t>MODELS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51445" y="4744939"/>
            <a:ext cx="830547" cy="1764914"/>
          </a:xfrm>
          <a:prstGeom prst="rect">
            <a:avLst/>
          </a:prstGeom>
          <a:solidFill>
            <a:srgbClr val="CFCFCF"/>
          </a:solidFill>
        </p:spPr>
        <p:txBody>
          <a:bodyPr vert="vert270" wrap="square" lIns="179213" tIns="143370" rIns="179213" bIns="143370" rtlCol="0" anchor="ctr" anchorCtr="0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b="1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defTabSz="12185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/>
                <a:ea typeface="+mn-ea"/>
              </a:rPr>
              <a:t>BASE</a:t>
            </a:r>
          </a:p>
          <a:p>
            <a:pPr defTabSz="12185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/>
                <a:ea typeface="+mn-ea"/>
              </a:rPr>
              <a:t>LIBRARIES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E83A93-9CEB-440F-8D64-EBA1D70B202A}"/>
              </a:ext>
            </a:extLst>
          </p:cNvPr>
          <p:cNvSpPr txBox="1"/>
          <p:nvPr/>
        </p:nvSpPr>
        <p:spPr>
          <a:xfrm>
            <a:off x="1311764" y="4744938"/>
            <a:ext cx="10684667" cy="1764914"/>
          </a:xfrm>
          <a:prstGeom prst="rect">
            <a:avLst/>
          </a:prstGeom>
          <a:solidFill>
            <a:srgbClr val="000000">
              <a:alpha val="20000"/>
            </a:srgbClr>
          </a:solidFill>
        </p:spPr>
        <p:txBody>
          <a:bodyPr wrap="square" lIns="179213" tIns="143370" rIns="179213" bIns="143370" rtlCol="0" anchor="ctr">
            <a:noAutofit/>
          </a:bodyPr>
          <a:lstStyle/>
          <a:p>
            <a:pPr algn="ctr" defTabSz="89588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000" kern="0" dirty="0">
              <a:solidFill>
                <a:sysClr val="windowText" lastClr="000000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31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0" grpId="0" animBg="1"/>
      <p:bldP spid="62" grpId="0" animBg="1"/>
      <p:bldP spid="4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1311764" y="1733467"/>
            <a:ext cx="3374098" cy="4774280"/>
            <a:chOff x="1719261" y="1582078"/>
            <a:chExt cx="2869373" cy="3945389"/>
          </a:xfrm>
        </p:grpSpPr>
        <p:sp>
          <p:nvSpPr>
            <p:cNvPr id="88" name="Rectangle 87"/>
            <p:cNvSpPr/>
            <p:nvPr/>
          </p:nvSpPr>
          <p:spPr bwMode="auto">
            <a:xfrm>
              <a:off x="1719261" y="1582078"/>
              <a:ext cx="2869373" cy="39453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79213" tIns="143370" rIns="179213" bIns="14337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94287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600" kern="0" dirty="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  <a:latin typeface="Segoe UI Light"/>
                </a:rPr>
                <a:t> 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719261" y="1582078"/>
              <a:ext cx="2869373" cy="62767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179213" tIns="143370" rIns="179213" bIns="143370" rtlCol="0" anchor="ctr">
              <a:noAutofit/>
            </a:bodyPr>
            <a:lstStyle/>
            <a:p>
              <a:pPr algn="ctr" defTabSz="89588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kern="0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cs typeface="Segoe UI Semibold" panose="020B0702040204020203" pitchFamily="34" charset="0"/>
                </a:rPr>
                <a:t>.NET FRAMEWORK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967048" y="1733467"/>
            <a:ext cx="3374098" cy="4774280"/>
            <a:chOff x="4604403" y="1582077"/>
            <a:chExt cx="3013825" cy="3945389"/>
          </a:xfrm>
        </p:grpSpPr>
        <p:sp>
          <p:nvSpPr>
            <p:cNvPr id="86" name="Rectangle 85"/>
            <p:cNvSpPr/>
            <p:nvPr/>
          </p:nvSpPr>
          <p:spPr bwMode="auto">
            <a:xfrm>
              <a:off x="4604403" y="1582077"/>
              <a:ext cx="3013825" cy="39453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79213" tIns="143370" rIns="179213" bIns="14337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94287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600" kern="0" dirty="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  <a:latin typeface="Segoe UI Light"/>
                </a:rPr>
                <a:t> 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604403" y="1582077"/>
              <a:ext cx="3013825" cy="62767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latin typeface="Calibri" panose="020F0502020204030204"/>
                </a:rPr>
                <a:t>.NET CORE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622333" y="1733468"/>
            <a:ext cx="3374098" cy="4774280"/>
            <a:chOff x="7489548" y="1582078"/>
            <a:chExt cx="2917390" cy="3945389"/>
          </a:xfrm>
          <a:solidFill>
            <a:schemeClr val="accent6"/>
          </a:solidFill>
        </p:grpSpPr>
        <p:sp>
          <p:nvSpPr>
            <p:cNvPr id="84" name="Rectangle 83"/>
            <p:cNvSpPr/>
            <p:nvPr/>
          </p:nvSpPr>
          <p:spPr bwMode="auto">
            <a:xfrm>
              <a:off x="7489548" y="1582078"/>
              <a:ext cx="2917390" cy="39453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79213" tIns="143370" rIns="179213" bIns="14337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94287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600" kern="0" dirty="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  <a:latin typeface="Segoe UI Light"/>
                </a:rPr>
                <a:t> 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489548" y="1582078"/>
              <a:ext cx="2917390" cy="62767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latin typeface="Calibri" panose="020F0502020204030204"/>
                </a:rPr>
                <a:t>XAMARIN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1311764" y="2735465"/>
            <a:ext cx="10684667" cy="1764914"/>
          </a:xfrm>
          <a:prstGeom prst="rect">
            <a:avLst/>
          </a:prstGeom>
          <a:solidFill>
            <a:srgbClr val="000000">
              <a:alpha val="20000"/>
            </a:srgbClr>
          </a:solidFill>
        </p:spPr>
        <p:txBody>
          <a:bodyPr wrap="square" lIns="179213" tIns="143370" rIns="179213" bIns="143370" rtlCol="0" anchor="ctr">
            <a:noAutofit/>
          </a:bodyPr>
          <a:lstStyle/>
          <a:p>
            <a:pPr algn="ctr" defTabSz="89588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000" kern="0" dirty="0">
              <a:solidFill>
                <a:sysClr val="windowText" lastClr="000000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1445" y="2735464"/>
            <a:ext cx="830547" cy="1764914"/>
          </a:xfrm>
          <a:prstGeom prst="rect">
            <a:avLst/>
          </a:prstGeom>
          <a:solidFill>
            <a:srgbClr val="CFCFCF"/>
          </a:solidFill>
        </p:spPr>
        <p:txBody>
          <a:bodyPr vert="vert270" wrap="square" lIns="179213" tIns="143370" rIns="179213" bIns="143370" rtlCol="0" anchor="ctr" anchorCtr="0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defTabSz="12185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Calibri" panose="020F0502020204030204"/>
                <a:ea typeface="+mn-ea"/>
              </a:rPr>
              <a:t>APP</a:t>
            </a:r>
          </a:p>
          <a:p>
            <a:pPr defTabSz="12185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Calibri" panose="020F0502020204030204"/>
                <a:ea typeface="+mn-ea"/>
              </a:rPr>
              <a:t>MODELS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51445" y="4744939"/>
            <a:ext cx="830547" cy="1764914"/>
          </a:xfrm>
          <a:prstGeom prst="rect">
            <a:avLst/>
          </a:prstGeom>
          <a:solidFill>
            <a:srgbClr val="CFCFCF"/>
          </a:solidFill>
        </p:spPr>
        <p:txBody>
          <a:bodyPr vert="vert270" wrap="square" lIns="179213" tIns="143370" rIns="179213" bIns="143370" rtlCol="0" anchor="ctr" anchorCtr="0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b="1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defTabSz="12185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/>
                <a:ea typeface="+mn-ea"/>
              </a:rPr>
              <a:t>BASE</a:t>
            </a:r>
          </a:p>
          <a:p>
            <a:pPr defTabSz="12185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/>
                <a:ea typeface="+mn-ea"/>
              </a:rPr>
              <a:t>LIBRARIES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15582" y="5289985"/>
            <a:ext cx="3166462" cy="674820"/>
          </a:xfrm>
          <a:prstGeom prst="rect">
            <a:avLst/>
          </a:prstGeom>
          <a:solidFill>
            <a:srgbClr val="000000">
              <a:alpha val="25000"/>
            </a:srgbClr>
          </a:solidFill>
        </p:spPr>
        <p:txBody>
          <a:bodyPr wrap="square" lIns="179213" tIns="143370" rIns="179213" bIns="143370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12185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+mn-ea"/>
              </a:rPr>
              <a:t>.NET Framework BCL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70866" y="5289985"/>
            <a:ext cx="3166462" cy="674820"/>
          </a:xfrm>
          <a:prstGeom prst="rect">
            <a:avLst/>
          </a:prstGeom>
          <a:solidFill>
            <a:srgbClr val="000000">
              <a:alpha val="25000"/>
            </a:srgbClr>
          </a:solidFill>
        </p:spPr>
        <p:txBody>
          <a:bodyPr wrap="square" lIns="179213" tIns="143370" rIns="179213" bIns="143370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12185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+mn-ea"/>
              </a:rPr>
              <a:t> .NET Core BCL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726151" y="5289985"/>
            <a:ext cx="3166462" cy="674820"/>
          </a:xfrm>
          <a:prstGeom prst="rect">
            <a:avLst/>
          </a:prstGeom>
          <a:solidFill>
            <a:srgbClr val="000000">
              <a:alpha val="25000"/>
            </a:srgbClr>
          </a:solidFill>
        </p:spPr>
        <p:txBody>
          <a:bodyPr wrap="square" lIns="179213" tIns="143370" rIns="179213" bIns="143370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12185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+mn-ea"/>
              </a:rPr>
              <a:t>Mono BCL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15582" y="2891192"/>
            <a:ext cx="3166462" cy="1401550"/>
            <a:chOff x="1188720" y="2356171"/>
            <a:chExt cx="2788920" cy="1234440"/>
          </a:xfrm>
        </p:grpSpPr>
        <p:sp>
          <p:nvSpPr>
            <p:cNvPr id="37" name="TextBox 36"/>
            <p:cNvSpPr txBox="1"/>
            <p:nvPr/>
          </p:nvSpPr>
          <p:spPr>
            <a:xfrm>
              <a:off x="1897380" y="2996251"/>
              <a:ext cx="1371600" cy="594360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</p:spPr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+mn-ea"/>
                </a:rPr>
                <a:t>ASP.NET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188720" y="2356171"/>
              <a:ext cx="2788920" cy="594360"/>
              <a:chOff x="1645920" y="2384389"/>
              <a:chExt cx="2417064" cy="59436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2874264" y="2384389"/>
                <a:ext cx="1188720" cy="594360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</p:spPr>
            <p:txBody>
              <a:bodyPr wrap="square" lIns="179213" tIns="143370" rIns="179213" bIns="143370" rtlCol="0" anchor="ctr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1600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defTabSz="12185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+mn-ea"/>
                  </a:rPr>
                  <a:t>Windows Forms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645920" y="2384389"/>
                <a:ext cx="1188720" cy="594360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</p:spPr>
            <p:txBody>
              <a:bodyPr wrap="square" lIns="179213" tIns="143370" rIns="179213" bIns="143370" rtlCol="0" anchor="ctr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1600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defTabSz="12185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+mn-ea"/>
                  </a:rPr>
                  <a:t>WPF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5070866" y="2891192"/>
            <a:ext cx="3166462" cy="1401550"/>
            <a:chOff x="4206240" y="2102819"/>
            <a:chExt cx="2788920" cy="1234440"/>
          </a:xfrm>
        </p:grpSpPr>
        <p:sp>
          <p:nvSpPr>
            <p:cNvPr id="40" name="TextBox 39"/>
            <p:cNvSpPr txBox="1"/>
            <p:nvPr/>
          </p:nvSpPr>
          <p:spPr>
            <a:xfrm>
              <a:off x="4206240" y="2102819"/>
              <a:ext cx="1737360" cy="594360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</p:spPr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+mn-ea"/>
                </a:rPr>
                <a:t>UWP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57800" y="2742899"/>
              <a:ext cx="1737360" cy="594360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</p:spPr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+mn-ea"/>
                </a:rPr>
                <a:t>ASP.NET Core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726151" y="2891192"/>
            <a:ext cx="3166462" cy="1401550"/>
            <a:chOff x="7223760" y="2102819"/>
            <a:chExt cx="2788920" cy="1234440"/>
          </a:xfrm>
        </p:grpSpPr>
        <p:sp>
          <p:nvSpPr>
            <p:cNvPr id="44" name="TextBox 43"/>
            <p:cNvSpPr txBox="1"/>
            <p:nvPr/>
          </p:nvSpPr>
          <p:spPr>
            <a:xfrm>
              <a:off x="7223760" y="2102819"/>
              <a:ext cx="1371600" cy="594360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</p:spPr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+mn-ea"/>
                </a:rPr>
                <a:t>iOS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641080" y="2422859"/>
              <a:ext cx="1371600" cy="594360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</p:spPr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+mn-ea"/>
                </a:rPr>
                <a:t>Android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23760" y="2742899"/>
              <a:ext cx="1371600" cy="594360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</p:spPr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+mn-ea"/>
                </a:rPr>
                <a:t>OS X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today—reusing code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E83A93-9CEB-440F-8D64-EBA1D70B202A}"/>
              </a:ext>
            </a:extLst>
          </p:cNvPr>
          <p:cNvSpPr txBox="1"/>
          <p:nvPr/>
        </p:nvSpPr>
        <p:spPr>
          <a:xfrm>
            <a:off x="1311764" y="4744938"/>
            <a:ext cx="10684667" cy="1764914"/>
          </a:xfrm>
          <a:prstGeom prst="rect">
            <a:avLst/>
          </a:prstGeom>
          <a:solidFill>
            <a:srgbClr val="000000">
              <a:alpha val="20000"/>
            </a:srgbClr>
          </a:solidFill>
        </p:spPr>
        <p:txBody>
          <a:bodyPr wrap="square" lIns="179213" tIns="143370" rIns="179213" bIns="143370" rtlCol="0" anchor="ctr">
            <a:noAutofit/>
          </a:bodyPr>
          <a:lstStyle/>
          <a:p>
            <a:pPr algn="ctr" defTabSz="89588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000" kern="0" dirty="0">
              <a:solidFill>
                <a:sysClr val="windowText" lastClr="000000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9590816-61E9-41AA-B425-FFC3B43D104F}"/>
              </a:ext>
            </a:extLst>
          </p:cNvPr>
          <p:cNvSpPr/>
          <p:nvPr/>
        </p:nvSpPr>
        <p:spPr bwMode="auto">
          <a:xfrm>
            <a:off x="214247" y="1641643"/>
            <a:ext cx="11884090" cy="505861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19" rIns="0" bIns="46619" numCol="1" rtlCol="0" anchor="ctr" anchorCtr="0" compatLnSpc="1">
            <a:prstTxWarp prst="textNoShape">
              <a:avLst/>
            </a:prstTxWarp>
          </a:bodyPr>
          <a:lstStyle/>
          <a:p>
            <a:pPr algn="ctr" defTabSz="932126" eaLnBrk="1" hangingPunct="1"/>
            <a:endParaRPr lang="en-US" sz="1999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99A9F9-2FE2-4671-B669-FF20ED853C3A}"/>
              </a:ext>
            </a:extLst>
          </p:cNvPr>
          <p:cNvSpPr/>
          <p:nvPr/>
        </p:nvSpPr>
        <p:spPr>
          <a:xfrm>
            <a:off x="725660" y="2194956"/>
            <a:ext cx="10878710" cy="40039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318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254228-6F77-4689-A94A-1F52F52565E6}"/>
              </a:ext>
            </a:extLst>
          </p:cNvPr>
          <p:cNvSpPr/>
          <p:nvPr/>
        </p:nvSpPr>
        <p:spPr bwMode="auto">
          <a:xfrm>
            <a:off x="3024768" y="2192440"/>
            <a:ext cx="8579602" cy="4006425"/>
          </a:xfrm>
          <a:prstGeom prst="rect">
            <a:avLst/>
          </a:prstGeom>
          <a:solidFill>
            <a:srgbClr val="D2D2D2"/>
          </a:solidFill>
          <a:ln w="158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065" tIns="143188" rIns="178984" bIns="1431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2584" eaLnBrk="1" hangingPunct="1">
              <a:lnSpc>
                <a:spcPct val="90000"/>
              </a:lnSpc>
              <a:spcBef>
                <a:spcPts val="588"/>
              </a:spcBef>
              <a:defRPr/>
            </a:pPr>
            <a:r>
              <a:rPr lang="en-US" sz="3200" b="1" kern="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 Semibold" panose="020B0702040204020203" pitchFamily="34" charset="0"/>
              </a:rPr>
              <a:t>Difficult to reuse skills</a:t>
            </a:r>
          </a:p>
          <a:p>
            <a:pPr marL="548437" indent="-457030" defTabSz="912584" eaLnBrk="1" hangingPunct="1">
              <a:lnSpc>
                <a:spcPct val="90000"/>
              </a:lnSpc>
              <a:spcBef>
                <a:spcPts val="588"/>
              </a:spcBef>
              <a:buFont typeface="Arial" panose="020B0604020202020204" pitchFamily="34" charset="0"/>
              <a:buChar char="•"/>
              <a:defRPr/>
            </a:pPr>
            <a:r>
              <a:rPr lang="en-US" sz="3200" kern="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 Semibold" panose="020B0702040204020203" pitchFamily="34" charset="0"/>
              </a:rPr>
              <a:t>Need to master 3+1 base class libraries</a:t>
            </a:r>
          </a:p>
          <a:p>
            <a:pPr defTabSz="912584" eaLnBrk="1" hangingPunct="1">
              <a:lnSpc>
                <a:spcPct val="90000"/>
              </a:lnSpc>
              <a:spcBef>
                <a:spcPts val="588"/>
              </a:spcBef>
              <a:defRPr/>
            </a:pPr>
            <a:r>
              <a:rPr lang="en-US" sz="3200" b="1" kern="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 Semibold" panose="020B0702040204020203" pitchFamily="34" charset="0"/>
              </a:rPr>
              <a:t>Difficult to reuse code</a:t>
            </a:r>
          </a:p>
          <a:p>
            <a:pPr marL="548437" indent="-457030" defTabSz="912584" eaLnBrk="1" hangingPunct="1">
              <a:lnSpc>
                <a:spcPct val="90000"/>
              </a:lnSpc>
              <a:spcBef>
                <a:spcPts val="588"/>
              </a:spcBef>
              <a:buFont typeface="Arial" panose="020B0604020202020204" pitchFamily="34" charset="0"/>
              <a:buChar char="•"/>
              <a:defRPr/>
            </a:pPr>
            <a:r>
              <a:rPr lang="en-US" sz="3200" kern="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 Semibold" panose="020B0702040204020203" pitchFamily="34" charset="0"/>
              </a:rPr>
              <a:t>Need to target a fairly small common denominator</a:t>
            </a:r>
          </a:p>
          <a:p>
            <a:pPr defTabSz="912584" eaLnBrk="1" hangingPunct="1">
              <a:lnSpc>
                <a:spcPct val="90000"/>
              </a:lnSpc>
              <a:spcBef>
                <a:spcPts val="588"/>
              </a:spcBef>
              <a:defRPr/>
            </a:pPr>
            <a:r>
              <a:rPr lang="en-US" sz="3200" b="1" kern="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 Semibold" panose="020B0702040204020203" pitchFamily="34" charset="0"/>
              </a:rPr>
              <a:t>Difficult to innovate</a:t>
            </a:r>
          </a:p>
          <a:p>
            <a:pPr marL="548437" indent="-457030" defTabSz="912584" eaLnBrk="1" hangingPunct="1">
              <a:lnSpc>
                <a:spcPct val="90000"/>
              </a:lnSpc>
              <a:spcBef>
                <a:spcPts val="588"/>
              </a:spcBef>
              <a:buFont typeface="Arial" panose="020B0604020202020204" pitchFamily="34" charset="0"/>
              <a:buChar char="•"/>
              <a:defRPr/>
            </a:pPr>
            <a:r>
              <a:rPr lang="en-US" sz="3200" kern="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 Semibold" panose="020B0702040204020203" pitchFamily="34" charset="0"/>
              </a:rPr>
              <a:t>Need implementations on each platform</a:t>
            </a:r>
          </a:p>
        </p:txBody>
      </p:sp>
      <p:sp>
        <p:nvSpPr>
          <p:cNvPr id="36" name="Pentagon 37">
            <a:extLst>
              <a:ext uri="{FF2B5EF4-FFF2-40B4-BE49-F238E27FC236}">
                <a16:creationId xmlns:a16="http://schemas.microsoft.com/office/drawing/2014/main" id="{AD5754FB-729C-447C-8606-0CFDBAD65AE2}"/>
              </a:ext>
            </a:extLst>
          </p:cNvPr>
          <p:cNvSpPr/>
          <p:nvPr/>
        </p:nvSpPr>
        <p:spPr bwMode="auto">
          <a:xfrm>
            <a:off x="725660" y="2192078"/>
            <a:ext cx="3101532" cy="4006787"/>
          </a:xfrm>
          <a:prstGeom prst="homePlate">
            <a:avLst>
              <a:gd name="adj" fmla="val 25983"/>
            </a:avLst>
          </a:prstGeom>
          <a:solidFill>
            <a:srgbClr val="9B4DCA"/>
          </a:solidFill>
        </p:spPr>
        <p:txBody>
          <a:bodyPr wrap="square" lIns="179213" tIns="143370" rIns="179213" bIns="143370" rtlCol="0" anchor="ctr">
            <a:noAutofit/>
          </a:bodyPr>
          <a:lstStyle/>
          <a:p>
            <a:pPr defTabSz="89588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+mn-ea"/>
                <a:cs typeface="Segoe UI Semibold" panose="020B0702040204020203" pitchFamily="34" charset="0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045378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de-DE" dirty="0"/>
              <a:t>Agenda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altLang="de-DE" sz="2000" dirty="0"/>
              <a:t>C# und .NET machen einen radikalen Wandel durch. Open Source, Plattformunabhängigkeit, grundlegendes </a:t>
            </a:r>
            <a:r>
              <a:rPr lang="de-AT" altLang="de-DE" sz="2000" dirty="0" err="1"/>
              <a:t>Redesign</a:t>
            </a:r>
            <a:r>
              <a:rPr lang="de-AT" altLang="de-DE" sz="2000" dirty="0"/>
              <a:t>, neue Compilerplattform – als C#-Entwicklerinnen und -Entwickler gibt es viel Neues zu lernen. Der BASTA!-C#-Workshop von Rainer Stropek ist eine gute Gelegenheit, sich einen Tag Zeit zu nehmen, um auf den neuesten Stand zu kommen. Im Workshop werden unter anderem folgende Themen behandelt: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AT" altLang="de-DE" sz="2000" dirty="0"/>
              <a:t>Neuerungen in C# und Visual Studio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altLang="de-DE" sz="2000" dirty="0"/>
              <a:t>Die neue .NET </a:t>
            </a:r>
            <a:r>
              <a:rPr lang="de-AT" altLang="de-DE" sz="2000" dirty="0" err="1"/>
              <a:t>Runtime</a:t>
            </a:r>
            <a:endParaRPr lang="de-AT" altLang="de-DE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altLang="de-DE" sz="2000" dirty="0" err="1"/>
              <a:t>dotnet</a:t>
            </a:r>
            <a:r>
              <a:rPr lang="de-AT" altLang="de-DE" sz="2000" dirty="0"/>
              <a:t> CLI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altLang="de-DE" sz="2000" dirty="0"/>
              <a:t>Die neue .NET-Ausführungsumgebung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altLang="de-DE" sz="2000" dirty="0"/>
              <a:t>Anwendungsbeispiele in ASP.NET Core (Fokus liegt auf der Sprache und .NET-Grundlagen, nicht auf ASP.NET)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de-AT" altLang="de-DE" sz="2000" dirty="0"/>
              <a:t>Neue Tools und Libraries.</a:t>
            </a:r>
          </a:p>
          <a:p>
            <a:r>
              <a:rPr lang="de-AT" altLang="de-DE" sz="2000" dirty="0"/>
              <a:t>In der bewährten Art und Weise wird sich Rainer Stropek im Workshop auf Codebeispiele statt </a:t>
            </a:r>
            <a:r>
              <a:rPr lang="de-AT" altLang="de-DE" sz="2000" dirty="0" err="1"/>
              <a:t>Slides</a:t>
            </a:r>
            <a:r>
              <a:rPr lang="de-AT" altLang="de-DE" sz="2000" dirty="0"/>
              <a:t> konzentrieren.</a:t>
            </a:r>
            <a:endParaRPr lang="de-DE" altLang="de-DE" sz="2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1311764" y="1733467"/>
            <a:ext cx="3374098" cy="4774280"/>
            <a:chOff x="1719261" y="1582078"/>
            <a:chExt cx="2869373" cy="3945389"/>
          </a:xfrm>
        </p:grpSpPr>
        <p:sp>
          <p:nvSpPr>
            <p:cNvPr id="88" name="Rectangle 87"/>
            <p:cNvSpPr/>
            <p:nvPr/>
          </p:nvSpPr>
          <p:spPr bwMode="auto">
            <a:xfrm>
              <a:off x="1719261" y="1582078"/>
              <a:ext cx="2869373" cy="39453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79213" tIns="143370" rIns="179213" bIns="14337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94287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600" kern="0" dirty="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  <a:latin typeface="Segoe UI Light"/>
                </a:rPr>
                <a:t> 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719261" y="1582078"/>
              <a:ext cx="2869373" cy="62767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179213" tIns="143370" rIns="179213" bIns="143370" rtlCol="0" anchor="ctr">
              <a:noAutofit/>
            </a:bodyPr>
            <a:lstStyle/>
            <a:p>
              <a:pPr algn="ctr" defTabSz="89588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kern="0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cs typeface="Segoe UI Semibold" panose="020B0702040204020203" pitchFamily="34" charset="0"/>
                </a:rPr>
                <a:t>.NET FRAMEWORK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967048" y="1733467"/>
            <a:ext cx="3374098" cy="4774280"/>
            <a:chOff x="4604403" y="1582077"/>
            <a:chExt cx="3013825" cy="3945389"/>
          </a:xfrm>
        </p:grpSpPr>
        <p:sp>
          <p:nvSpPr>
            <p:cNvPr id="86" name="Rectangle 85"/>
            <p:cNvSpPr/>
            <p:nvPr/>
          </p:nvSpPr>
          <p:spPr bwMode="auto">
            <a:xfrm>
              <a:off x="4604403" y="1582077"/>
              <a:ext cx="3013825" cy="39453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79213" tIns="143370" rIns="179213" bIns="14337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94287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600" kern="0" dirty="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  <a:latin typeface="Segoe UI Light"/>
                </a:rPr>
                <a:t> 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604403" y="1582077"/>
              <a:ext cx="3013825" cy="62767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latin typeface="Calibri" panose="020F0502020204030204"/>
                </a:rPr>
                <a:t>.NET CORE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622333" y="1733468"/>
            <a:ext cx="3374098" cy="4774280"/>
            <a:chOff x="7489548" y="1582078"/>
            <a:chExt cx="2917390" cy="3945389"/>
          </a:xfrm>
          <a:solidFill>
            <a:schemeClr val="accent6"/>
          </a:solidFill>
        </p:grpSpPr>
        <p:sp>
          <p:nvSpPr>
            <p:cNvPr id="84" name="Rectangle 83"/>
            <p:cNvSpPr/>
            <p:nvPr/>
          </p:nvSpPr>
          <p:spPr bwMode="auto">
            <a:xfrm>
              <a:off x="7489548" y="1582078"/>
              <a:ext cx="2917390" cy="39453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79213" tIns="143370" rIns="179213" bIns="14337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94287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600" kern="0" dirty="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  <a:latin typeface="Segoe UI Light"/>
                </a:rPr>
                <a:t> 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489548" y="1582078"/>
              <a:ext cx="2917390" cy="62767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latin typeface="Calibri" panose="020F0502020204030204"/>
                </a:rPr>
                <a:t>XAMARIN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1311764" y="2735465"/>
            <a:ext cx="10684667" cy="1764914"/>
          </a:xfrm>
          <a:prstGeom prst="rect">
            <a:avLst/>
          </a:prstGeom>
          <a:solidFill>
            <a:srgbClr val="000000">
              <a:alpha val="20000"/>
            </a:srgbClr>
          </a:solidFill>
        </p:spPr>
        <p:txBody>
          <a:bodyPr wrap="square" lIns="179213" tIns="143370" rIns="179213" bIns="143370" rtlCol="0" anchor="ctr">
            <a:noAutofit/>
          </a:bodyPr>
          <a:lstStyle/>
          <a:p>
            <a:pPr algn="ctr" defTabSz="89588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000" kern="0" dirty="0">
              <a:solidFill>
                <a:sysClr val="windowText" lastClr="000000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1445" y="2735464"/>
            <a:ext cx="830547" cy="1764914"/>
          </a:xfrm>
          <a:prstGeom prst="rect">
            <a:avLst/>
          </a:prstGeom>
          <a:solidFill>
            <a:srgbClr val="CFCFCF"/>
          </a:solidFill>
        </p:spPr>
        <p:txBody>
          <a:bodyPr vert="vert270" wrap="square" lIns="179213" tIns="143370" rIns="179213" bIns="143370" rtlCol="0" anchor="ctr" anchorCtr="0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defTabSz="12185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Calibri" panose="020F0502020204030204"/>
                <a:ea typeface="+mn-ea"/>
              </a:rPr>
              <a:t>APP</a:t>
            </a:r>
          </a:p>
          <a:p>
            <a:pPr defTabSz="12185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Calibri" panose="020F0502020204030204"/>
                <a:ea typeface="+mn-ea"/>
              </a:rPr>
              <a:t>MODELS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51445" y="4744939"/>
            <a:ext cx="830547" cy="1764914"/>
          </a:xfrm>
          <a:prstGeom prst="rect">
            <a:avLst/>
          </a:prstGeom>
          <a:solidFill>
            <a:srgbClr val="CFCFCF"/>
          </a:solidFill>
        </p:spPr>
        <p:txBody>
          <a:bodyPr vert="vert270" wrap="square" lIns="179213" tIns="143370" rIns="179213" bIns="143370" rtlCol="0" anchor="ctr" anchorCtr="0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b="1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defTabSz="12185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/>
                <a:ea typeface="+mn-ea"/>
              </a:rPr>
              <a:t>BASE</a:t>
            </a:r>
          </a:p>
          <a:p>
            <a:pPr defTabSz="12185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/>
                <a:ea typeface="+mn-ea"/>
              </a:rPr>
              <a:t>LIBRARIES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15582" y="2891192"/>
            <a:ext cx="3166462" cy="1401550"/>
            <a:chOff x="1188720" y="2356171"/>
            <a:chExt cx="2788920" cy="1234440"/>
          </a:xfrm>
        </p:grpSpPr>
        <p:sp>
          <p:nvSpPr>
            <p:cNvPr id="37" name="TextBox 36"/>
            <p:cNvSpPr txBox="1"/>
            <p:nvPr/>
          </p:nvSpPr>
          <p:spPr>
            <a:xfrm>
              <a:off x="1897380" y="2996251"/>
              <a:ext cx="1371600" cy="594360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</p:spPr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+mn-ea"/>
                </a:rPr>
                <a:t>ASP.NET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188720" y="2356171"/>
              <a:ext cx="2788920" cy="594360"/>
              <a:chOff x="1645920" y="2384389"/>
              <a:chExt cx="2417064" cy="59436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2874264" y="2384389"/>
                <a:ext cx="1188720" cy="594360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</p:spPr>
            <p:txBody>
              <a:bodyPr wrap="square" lIns="179213" tIns="143370" rIns="179213" bIns="143370" rtlCol="0" anchor="ctr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1600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defTabSz="12185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+mn-ea"/>
                  </a:rPr>
                  <a:t>Windows Forms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645920" y="2384389"/>
                <a:ext cx="1188720" cy="594360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</p:spPr>
            <p:txBody>
              <a:bodyPr wrap="square" lIns="179213" tIns="143370" rIns="179213" bIns="143370" rtlCol="0" anchor="ctr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1600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defTabSz="12185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+mn-ea"/>
                  </a:rPr>
                  <a:t>WPF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5070866" y="2891192"/>
            <a:ext cx="3166462" cy="1401550"/>
            <a:chOff x="4206240" y="2102819"/>
            <a:chExt cx="2788920" cy="1234440"/>
          </a:xfrm>
        </p:grpSpPr>
        <p:sp>
          <p:nvSpPr>
            <p:cNvPr id="40" name="TextBox 39"/>
            <p:cNvSpPr txBox="1"/>
            <p:nvPr/>
          </p:nvSpPr>
          <p:spPr>
            <a:xfrm>
              <a:off x="4206240" y="2102819"/>
              <a:ext cx="1737360" cy="594360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</p:spPr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+mn-ea"/>
                </a:rPr>
                <a:t>UWP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57800" y="2742899"/>
              <a:ext cx="1737360" cy="594360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</p:spPr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+mn-ea"/>
                </a:rPr>
                <a:t>ASP.NET Core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726151" y="2891192"/>
            <a:ext cx="3166462" cy="1401550"/>
            <a:chOff x="7223760" y="2102819"/>
            <a:chExt cx="2788920" cy="1234440"/>
          </a:xfrm>
        </p:grpSpPr>
        <p:sp>
          <p:nvSpPr>
            <p:cNvPr id="44" name="TextBox 43"/>
            <p:cNvSpPr txBox="1"/>
            <p:nvPr/>
          </p:nvSpPr>
          <p:spPr>
            <a:xfrm>
              <a:off x="7223760" y="2102819"/>
              <a:ext cx="1371600" cy="594360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</p:spPr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+mn-ea"/>
                </a:rPr>
                <a:t>iOS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641080" y="2422859"/>
              <a:ext cx="1371600" cy="594360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</p:spPr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+mn-ea"/>
                </a:rPr>
                <a:t>Android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23760" y="2742899"/>
              <a:ext cx="1371600" cy="594360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</p:spPr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+mn-ea"/>
                </a:rPr>
                <a:t>OS X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tomorrow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280F51-98C9-47DA-B7C5-E5962093ABDA}"/>
              </a:ext>
            </a:extLst>
          </p:cNvPr>
          <p:cNvSpPr txBox="1"/>
          <p:nvPr/>
        </p:nvSpPr>
        <p:spPr>
          <a:xfrm>
            <a:off x="1311764" y="4744940"/>
            <a:ext cx="10684667" cy="1762808"/>
          </a:xfrm>
          <a:prstGeom prst="rect">
            <a:avLst/>
          </a:prstGeom>
          <a:solidFill>
            <a:srgbClr val="CFCFCF"/>
          </a:solidFill>
          <a:ln>
            <a:solidFill>
              <a:srgbClr val="CFCFCF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179213" tIns="143370" rIns="179213" bIns="143370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2000" ker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12185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solidFill>
                  <a:srgbClr val="505050"/>
                </a:solidFill>
                <a:latin typeface="Calibri" panose="020F0502020204030204"/>
              </a:rPr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1657244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1311764" y="1733467"/>
            <a:ext cx="3374098" cy="4774280"/>
            <a:chOff x="1719261" y="1582078"/>
            <a:chExt cx="2869373" cy="3945389"/>
          </a:xfrm>
        </p:grpSpPr>
        <p:sp>
          <p:nvSpPr>
            <p:cNvPr id="88" name="Rectangle 87"/>
            <p:cNvSpPr/>
            <p:nvPr/>
          </p:nvSpPr>
          <p:spPr bwMode="auto">
            <a:xfrm>
              <a:off x="1719261" y="1582078"/>
              <a:ext cx="2869373" cy="39453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179213" tIns="143370" rIns="179213" bIns="14337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94287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600" kern="0" dirty="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  <a:latin typeface="Segoe UI Light"/>
                </a:rPr>
                <a:t> 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719261" y="1582078"/>
              <a:ext cx="2869373" cy="62767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179213" tIns="143370" rIns="179213" bIns="143370" rtlCol="0" anchor="ctr">
              <a:noAutofit/>
            </a:bodyPr>
            <a:lstStyle/>
            <a:p>
              <a:pPr algn="ctr" defTabSz="895882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kern="0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cs typeface="Segoe UI Semibold" panose="020B0702040204020203" pitchFamily="34" charset="0"/>
                </a:rPr>
                <a:t>.NET FRAMEWORK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967048" y="1733467"/>
            <a:ext cx="3374098" cy="4774280"/>
            <a:chOff x="4604403" y="1582077"/>
            <a:chExt cx="3013825" cy="3945389"/>
          </a:xfrm>
        </p:grpSpPr>
        <p:sp>
          <p:nvSpPr>
            <p:cNvPr id="86" name="Rectangle 85"/>
            <p:cNvSpPr/>
            <p:nvPr/>
          </p:nvSpPr>
          <p:spPr bwMode="auto">
            <a:xfrm>
              <a:off x="4604403" y="1582077"/>
              <a:ext cx="3013825" cy="39453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79213" tIns="143370" rIns="179213" bIns="14337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94287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600" kern="0" dirty="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  <a:latin typeface="Segoe UI Light"/>
                </a:rPr>
                <a:t> 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604403" y="1582077"/>
              <a:ext cx="3013825" cy="627676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latin typeface="Calibri" panose="020F0502020204030204"/>
                </a:rPr>
                <a:t>.NET CORE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8622333" y="1733468"/>
            <a:ext cx="3374098" cy="4774280"/>
            <a:chOff x="7489548" y="1582078"/>
            <a:chExt cx="2917390" cy="3945389"/>
          </a:xfrm>
          <a:solidFill>
            <a:schemeClr val="accent6"/>
          </a:solidFill>
        </p:grpSpPr>
        <p:sp>
          <p:nvSpPr>
            <p:cNvPr id="84" name="Rectangle 83"/>
            <p:cNvSpPr/>
            <p:nvPr/>
          </p:nvSpPr>
          <p:spPr bwMode="auto">
            <a:xfrm>
              <a:off x="7489548" y="1582078"/>
              <a:ext cx="2917390" cy="394538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179213" tIns="143370" rIns="179213" bIns="14337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894287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600" kern="0" dirty="0">
                  <a:gradFill>
                    <a:gsLst>
                      <a:gs pos="14679">
                        <a:srgbClr val="FFFFFF"/>
                      </a:gs>
                      <a:gs pos="38000">
                        <a:srgbClr val="FFFFFF"/>
                      </a:gs>
                    </a:gsLst>
                    <a:lin ang="5400000" scaled="1"/>
                  </a:gradFill>
                  <a:latin typeface="Segoe UI Light"/>
                </a:rPr>
                <a:t> 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489548" y="1582078"/>
              <a:ext cx="2917390" cy="627676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800" b="1" dirty="0">
                  <a:latin typeface="Calibri" panose="020F0502020204030204"/>
                </a:rPr>
                <a:t>XAMARIN</a:t>
              </a: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1311764" y="2735465"/>
            <a:ext cx="10684667" cy="1764914"/>
          </a:xfrm>
          <a:prstGeom prst="rect">
            <a:avLst/>
          </a:prstGeom>
          <a:solidFill>
            <a:srgbClr val="000000">
              <a:alpha val="20000"/>
            </a:srgbClr>
          </a:solidFill>
        </p:spPr>
        <p:txBody>
          <a:bodyPr wrap="square" lIns="179213" tIns="143370" rIns="179213" bIns="143370" rtlCol="0" anchor="ctr">
            <a:noAutofit/>
          </a:bodyPr>
          <a:lstStyle/>
          <a:p>
            <a:pPr algn="ctr" defTabSz="89588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endParaRPr lang="en-US" sz="2000" kern="0" dirty="0">
              <a:solidFill>
                <a:sysClr val="windowText" lastClr="000000"/>
              </a:solidFill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51445" y="2735464"/>
            <a:ext cx="830547" cy="1764914"/>
          </a:xfrm>
          <a:prstGeom prst="rect">
            <a:avLst/>
          </a:prstGeom>
          <a:solidFill>
            <a:srgbClr val="CFCFCF"/>
          </a:solidFill>
        </p:spPr>
        <p:txBody>
          <a:bodyPr vert="vert270" wrap="square" lIns="179213" tIns="143370" rIns="179213" bIns="143370" rtlCol="0" anchor="ctr" anchorCtr="0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defTabSz="12185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Calibri" panose="020F0502020204030204"/>
                <a:ea typeface="+mn-ea"/>
              </a:rPr>
              <a:t>APP</a:t>
            </a:r>
          </a:p>
          <a:p>
            <a:pPr defTabSz="12185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Calibri" panose="020F0502020204030204"/>
                <a:ea typeface="+mn-ea"/>
              </a:rPr>
              <a:t>MODELS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51445" y="4744939"/>
            <a:ext cx="830547" cy="1764914"/>
          </a:xfrm>
          <a:prstGeom prst="rect">
            <a:avLst/>
          </a:prstGeom>
          <a:solidFill>
            <a:srgbClr val="CFCFCF"/>
          </a:solidFill>
        </p:spPr>
        <p:txBody>
          <a:bodyPr vert="vert270" wrap="square" lIns="179213" tIns="143370" rIns="179213" bIns="143370" rtlCol="0" anchor="ctr" anchorCtr="0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b="1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defTabSz="12185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/>
                <a:ea typeface="+mn-ea"/>
              </a:rPr>
              <a:t>BASE</a:t>
            </a:r>
          </a:p>
          <a:p>
            <a:pPr defTabSz="12185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latin typeface="Calibri" panose="020F0502020204030204"/>
                <a:ea typeface="+mn-ea"/>
              </a:rPr>
              <a:t>LIBRARIES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415582" y="2891192"/>
            <a:ext cx="3166462" cy="1401550"/>
            <a:chOff x="1188720" y="2356171"/>
            <a:chExt cx="2788920" cy="1234440"/>
          </a:xfrm>
        </p:grpSpPr>
        <p:sp>
          <p:nvSpPr>
            <p:cNvPr id="37" name="TextBox 36"/>
            <p:cNvSpPr txBox="1"/>
            <p:nvPr/>
          </p:nvSpPr>
          <p:spPr>
            <a:xfrm>
              <a:off x="1897380" y="2996251"/>
              <a:ext cx="1371600" cy="594360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</p:spPr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+mn-ea"/>
                </a:rPr>
                <a:t>ASP.NET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188720" y="2356171"/>
              <a:ext cx="2788920" cy="594360"/>
              <a:chOff x="1645920" y="2384389"/>
              <a:chExt cx="2417064" cy="59436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2874264" y="2384389"/>
                <a:ext cx="1188720" cy="594360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</p:spPr>
            <p:txBody>
              <a:bodyPr wrap="square" lIns="179213" tIns="143370" rIns="179213" bIns="143370" rtlCol="0" anchor="ctr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1600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defTabSz="12185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+mn-ea"/>
                  </a:rPr>
                  <a:t>Windows Forms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645920" y="2384389"/>
                <a:ext cx="1188720" cy="594360"/>
              </a:xfrm>
              <a:prstGeom prst="rect">
                <a:avLst/>
              </a:prstGeom>
              <a:solidFill>
                <a:srgbClr val="000000">
                  <a:alpha val="25000"/>
                </a:srgbClr>
              </a:solidFill>
            </p:spPr>
            <p:txBody>
              <a:bodyPr wrap="square" lIns="179213" tIns="143370" rIns="179213" bIns="143370" rtlCol="0" anchor="ctr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1600" kern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defRPr>
                </a:lvl1pPr>
              </a:lstStyle>
              <a:p>
                <a:pPr defTabSz="1218512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1" dirty="0">
                    <a:gradFill>
                      <a:gsLst>
                        <a:gs pos="125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+mn-ea"/>
                  </a:rPr>
                  <a:t>WPF</a:t>
                </a:r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5070866" y="2891192"/>
            <a:ext cx="3166462" cy="1401550"/>
            <a:chOff x="4206240" y="2102819"/>
            <a:chExt cx="2788920" cy="1234440"/>
          </a:xfrm>
        </p:grpSpPr>
        <p:sp>
          <p:nvSpPr>
            <p:cNvPr id="40" name="TextBox 39"/>
            <p:cNvSpPr txBox="1"/>
            <p:nvPr/>
          </p:nvSpPr>
          <p:spPr>
            <a:xfrm>
              <a:off x="4206240" y="2102819"/>
              <a:ext cx="1737360" cy="594360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</p:spPr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+mn-ea"/>
                </a:rPr>
                <a:t>UWP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257800" y="2742899"/>
              <a:ext cx="1737360" cy="594360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</p:spPr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+mn-ea"/>
                </a:rPr>
                <a:t>ASP.NET Core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726151" y="2891192"/>
            <a:ext cx="3166462" cy="1401550"/>
            <a:chOff x="7223760" y="2102819"/>
            <a:chExt cx="2788920" cy="1234440"/>
          </a:xfrm>
        </p:grpSpPr>
        <p:sp>
          <p:nvSpPr>
            <p:cNvPr id="44" name="TextBox 43"/>
            <p:cNvSpPr txBox="1"/>
            <p:nvPr/>
          </p:nvSpPr>
          <p:spPr>
            <a:xfrm>
              <a:off x="7223760" y="2102819"/>
              <a:ext cx="1371600" cy="594360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</p:spPr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+mn-ea"/>
                </a:rPr>
                <a:t>iOS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641080" y="2422859"/>
              <a:ext cx="1371600" cy="594360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</p:spPr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+mn-ea"/>
                </a:rPr>
                <a:t>Android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23760" y="2742899"/>
              <a:ext cx="1371600" cy="594360"/>
            </a:xfrm>
            <a:prstGeom prst="rect">
              <a:avLst/>
            </a:prstGeom>
            <a:solidFill>
              <a:srgbClr val="000000">
                <a:alpha val="25000"/>
              </a:srgbClr>
            </a:solidFill>
          </p:spPr>
          <p:txBody>
            <a:bodyPr wrap="square" lIns="179213" tIns="143370" rIns="179213" bIns="143370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1218512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1" dirty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+mn-ea"/>
                </a:rPr>
                <a:t>OS X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tomorrow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280F51-98C9-47DA-B7C5-E5962093ABDA}"/>
              </a:ext>
            </a:extLst>
          </p:cNvPr>
          <p:cNvSpPr txBox="1"/>
          <p:nvPr/>
        </p:nvSpPr>
        <p:spPr>
          <a:xfrm>
            <a:off x="1311764" y="4744940"/>
            <a:ext cx="10684667" cy="1762808"/>
          </a:xfrm>
          <a:prstGeom prst="rect">
            <a:avLst/>
          </a:prstGeom>
          <a:solidFill>
            <a:srgbClr val="CFCFCF"/>
          </a:solidFill>
          <a:ln>
            <a:solidFill>
              <a:srgbClr val="CFCFCF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179213" tIns="143370" rIns="179213" bIns="143370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2000" kern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121851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4400" b="1" dirty="0">
                <a:solidFill>
                  <a:srgbClr val="505050"/>
                </a:solidFill>
                <a:latin typeface="Calibri" panose="020F0502020204030204"/>
              </a:rPr>
              <a:t>.NET Standard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3C92DD9-8304-4BA4-8F48-B8F4CB7EADAC}"/>
              </a:ext>
            </a:extLst>
          </p:cNvPr>
          <p:cNvSpPr/>
          <p:nvPr/>
        </p:nvSpPr>
        <p:spPr bwMode="auto">
          <a:xfrm>
            <a:off x="214247" y="1641643"/>
            <a:ext cx="11884090" cy="5058611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19" rIns="0" bIns="46619" numCol="1" rtlCol="0" anchor="ctr" anchorCtr="0" compatLnSpc="1">
            <a:prstTxWarp prst="textNoShape">
              <a:avLst/>
            </a:prstTxWarp>
          </a:bodyPr>
          <a:lstStyle/>
          <a:p>
            <a:pPr algn="ctr" defTabSz="932126" eaLnBrk="1" hangingPunct="1"/>
            <a:endParaRPr lang="en-US" sz="1999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A7EF26-0AD6-4ACA-9E71-645BC1A06E4E}"/>
              </a:ext>
            </a:extLst>
          </p:cNvPr>
          <p:cNvSpPr/>
          <p:nvPr/>
        </p:nvSpPr>
        <p:spPr>
          <a:xfrm>
            <a:off x="725660" y="2194956"/>
            <a:ext cx="10878710" cy="40039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318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B53880-F1C3-4994-8A39-12B320648933}"/>
              </a:ext>
            </a:extLst>
          </p:cNvPr>
          <p:cNvSpPr/>
          <p:nvPr/>
        </p:nvSpPr>
        <p:spPr bwMode="auto">
          <a:xfrm>
            <a:off x="3024768" y="2192440"/>
            <a:ext cx="8579602" cy="4006425"/>
          </a:xfrm>
          <a:prstGeom prst="rect">
            <a:avLst/>
          </a:prstGeom>
          <a:solidFill>
            <a:srgbClr val="D2D2D2"/>
          </a:solidFill>
          <a:ln w="158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065" tIns="143188" rIns="178984" bIns="14318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2584" eaLnBrk="1" hangingPunct="1">
              <a:lnSpc>
                <a:spcPct val="90000"/>
              </a:lnSpc>
              <a:spcBef>
                <a:spcPts val="588"/>
              </a:spcBef>
              <a:defRPr/>
            </a:pPr>
            <a:r>
              <a:rPr lang="en-US" sz="3200" b="1" kern="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 Semibold" panose="020B0702040204020203" pitchFamily="34" charset="0"/>
              </a:rPr>
              <a:t>Reuse skills</a:t>
            </a:r>
          </a:p>
          <a:p>
            <a:pPr marL="457200" indent="-457200" defTabSz="912584" eaLnBrk="1" hangingPunct="1">
              <a:lnSpc>
                <a:spcPct val="90000"/>
              </a:lnSpc>
              <a:spcBef>
                <a:spcPts val="588"/>
              </a:spcBef>
              <a:buFont typeface="Arial" panose="020B0604020202020204" pitchFamily="34" charset="0"/>
              <a:buChar char="•"/>
              <a:defRPr/>
            </a:pPr>
            <a:r>
              <a:rPr lang="en-US" sz="3200" kern="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 Semibold" panose="020B0702040204020203" pitchFamily="34" charset="0"/>
              </a:rPr>
              <a:t>Master one BCL, not a Venn diagram</a:t>
            </a:r>
          </a:p>
          <a:p>
            <a:pPr defTabSz="912584" eaLnBrk="1" hangingPunct="1">
              <a:lnSpc>
                <a:spcPct val="90000"/>
              </a:lnSpc>
              <a:spcBef>
                <a:spcPts val="588"/>
              </a:spcBef>
              <a:defRPr/>
            </a:pPr>
            <a:r>
              <a:rPr lang="en-US" sz="3200" b="1" kern="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 Semibold" panose="020B0702040204020203" pitchFamily="34" charset="0"/>
              </a:rPr>
              <a:t>Reuse code</a:t>
            </a:r>
          </a:p>
          <a:p>
            <a:pPr marL="457200" indent="-457200" defTabSz="912584" eaLnBrk="1" hangingPunct="1">
              <a:lnSpc>
                <a:spcPct val="90000"/>
              </a:lnSpc>
              <a:spcBef>
                <a:spcPts val="588"/>
              </a:spcBef>
              <a:buFont typeface="Arial" panose="020B0604020202020204" pitchFamily="34" charset="0"/>
              <a:buChar char="•"/>
              <a:defRPr/>
            </a:pPr>
            <a:r>
              <a:rPr lang="en-US" sz="3200" kern="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 Semibold" panose="020B0702040204020203" pitchFamily="34" charset="0"/>
              </a:rPr>
              <a:t>Common denominator is much bigger</a:t>
            </a:r>
          </a:p>
          <a:p>
            <a:pPr defTabSz="912584" eaLnBrk="1" hangingPunct="1">
              <a:lnSpc>
                <a:spcPct val="90000"/>
              </a:lnSpc>
              <a:spcBef>
                <a:spcPts val="588"/>
              </a:spcBef>
              <a:defRPr/>
            </a:pPr>
            <a:r>
              <a:rPr lang="en-US" sz="3200" b="1" kern="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 Semibold" panose="020B0702040204020203" pitchFamily="34" charset="0"/>
              </a:rPr>
              <a:t>Faster innovation</a:t>
            </a:r>
          </a:p>
          <a:p>
            <a:pPr marL="457200" indent="-457200" defTabSz="912584" eaLnBrk="1" hangingPunct="1">
              <a:lnSpc>
                <a:spcPct val="90000"/>
              </a:lnSpc>
              <a:spcBef>
                <a:spcPts val="588"/>
              </a:spcBef>
              <a:buFont typeface="Arial" panose="020B0604020202020204" pitchFamily="34" charset="0"/>
              <a:buChar char="•"/>
              <a:defRPr/>
            </a:pPr>
            <a:r>
              <a:rPr lang="en-US" sz="3200" kern="0" dirty="0">
                <a:solidFill>
                  <a:sysClr val="windowText" lastClr="000000"/>
                </a:solidFill>
                <a:latin typeface="Calibri" panose="020F0502020204030204"/>
                <a:ea typeface="Segoe UI" pitchFamily="34" charset="0"/>
                <a:cs typeface="Segoe UI Semibold" panose="020B0702040204020203" pitchFamily="34" charset="0"/>
              </a:rPr>
              <a:t>Target .NET Standard &amp; run anywhere</a:t>
            </a:r>
          </a:p>
        </p:txBody>
      </p:sp>
      <p:sp>
        <p:nvSpPr>
          <p:cNvPr id="31" name="Pentagon 37">
            <a:extLst>
              <a:ext uri="{FF2B5EF4-FFF2-40B4-BE49-F238E27FC236}">
                <a16:creationId xmlns:a16="http://schemas.microsoft.com/office/drawing/2014/main" id="{4FD77FDD-6715-4670-9F29-001F99E3F795}"/>
              </a:ext>
            </a:extLst>
          </p:cNvPr>
          <p:cNvSpPr/>
          <p:nvPr/>
        </p:nvSpPr>
        <p:spPr bwMode="auto">
          <a:xfrm>
            <a:off x="725660" y="2192078"/>
            <a:ext cx="3101532" cy="4006787"/>
          </a:xfrm>
          <a:prstGeom prst="homePlate">
            <a:avLst>
              <a:gd name="adj" fmla="val 25983"/>
            </a:avLst>
          </a:prstGeom>
          <a:solidFill>
            <a:srgbClr val="9B4DCA"/>
          </a:solidFill>
        </p:spPr>
        <p:txBody>
          <a:bodyPr wrap="square" lIns="179213" tIns="143370" rIns="179213" bIns="143370" rtlCol="0" anchor="ctr">
            <a:noAutofit/>
          </a:bodyPr>
          <a:lstStyle/>
          <a:p>
            <a:pPr defTabSz="895882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kern="0" dirty="0"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+mn-ea"/>
                <a:cs typeface="Segoe UI Semibold" panose="020B0702040204020203" pitchFamily="34" charset="0"/>
              </a:rPr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994894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.NET Standard?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Standard </a:t>
            </a:r>
            <a:r>
              <a:rPr lang="en-US" b="1" dirty="0"/>
              <a:t>is a specification </a:t>
            </a:r>
          </a:p>
          <a:p>
            <a:r>
              <a:rPr lang="en-US" dirty="0"/>
              <a:t>A set of APIs that </a:t>
            </a:r>
            <a:r>
              <a:rPr lang="en-US" b="1" dirty="0"/>
              <a:t>all .NET platforms have to implement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55334"/>
          <a:stretch/>
        </p:blipFill>
        <p:spPr>
          <a:xfrm>
            <a:off x="825798" y="3273236"/>
            <a:ext cx="10174243" cy="31527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E817CE-0228-4DA7-ABC2-EE664F39E6AC}"/>
              </a:ext>
            </a:extLst>
          </p:cNvPr>
          <p:cNvSpPr/>
          <p:nvPr/>
        </p:nvSpPr>
        <p:spPr>
          <a:xfrm>
            <a:off x="1587" y="3273236"/>
            <a:ext cx="12192000" cy="3152740"/>
          </a:xfrm>
          <a:prstGeom prst="rect">
            <a:avLst/>
          </a:prstGeom>
          <a:solidFill>
            <a:srgbClr val="4C5D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2800" dirty="0">
              <a:solidFill>
                <a:prstClr val="white"/>
              </a:solidFill>
              <a:latin typeface="Righteous" panose="0201050600000002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49A19F-36BA-44C2-BCB1-26553C05EC2D}"/>
              </a:ext>
            </a:extLst>
          </p:cNvPr>
          <p:cNvSpPr/>
          <p:nvPr/>
        </p:nvSpPr>
        <p:spPr>
          <a:xfrm>
            <a:off x="825494" y="3418445"/>
            <a:ext cx="36008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prstClr val="white"/>
                </a:solidFill>
                <a:latin typeface="Calibri" panose="020F0502020204030204"/>
                <a:ea typeface="+mn-ea"/>
              </a:rPr>
              <a:t>.NET Standard</a:t>
            </a:r>
            <a:br>
              <a:rPr lang="en-US" sz="3600" b="1" dirty="0">
                <a:solidFill>
                  <a:prstClr val="white"/>
                </a:solidFill>
                <a:latin typeface="Calibri" panose="020F0502020204030204"/>
                <a:ea typeface="+mn-ea"/>
              </a:rPr>
            </a:br>
            <a:endParaRPr lang="en-US" sz="3600" b="1" dirty="0">
              <a:solidFill>
                <a:prstClr val="white"/>
              </a:solidFill>
              <a:latin typeface="Calibri" panose="020F0502020204030204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prstClr val="white"/>
                </a:solidFill>
                <a:latin typeface="Calibri" panose="020F0502020204030204"/>
                <a:ea typeface="+mn-ea"/>
              </a:rPr>
              <a:t>.NET Framework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prstClr val="white"/>
                </a:solidFill>
                <a:latin typeface="Calibri" panose="020F0502020204030204"/>
                <a:ea typeface="+mn-ea"/>
              </a:rPr>
              <a:t>.NET Core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prstClr val="white"/>
                </a:solidFill>
                <a:latin typeface="Calibri" panose="020F0502020204030204"/>
                <a:ea typeface="+mn-ea"/>
              </a:rPr>
              <a:t>Xamarin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1E0621-4C7A-4D09-9E53-FF6D988681CC}"/>
              </a:ext>
            </a:extLst>
          </p:cNvPr>
          <p:cNvSpPr/>
          <p:nvPr/>
        </p:nvSpPr>
        <p:spPr>
          <a:xfrm>
            <a:off x="5264587" y="3418445"/>
            <a:ext cx="5743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prstClr val="white"/>
                </a:solidFill>
                <a:latin typeface="Calibri" panose="020F0502020204030204"/>
                <a:ea typeface="+mn-ea"/>
              </a:rPr>
              <a:t>~</a:t>
            </a:r>
            <a:br>
              <a:rPr lang="en-US" sz="3600" b="1" dirty="0">
                <a:solidFill>
                  <a:prstClr val="white"/>
                </a:solidFill>
                <a:latin typeface="Calibri" panose="020F0502020204030204"/>
                <a:ea typeface="+mn-ea"/>
              </a:rPr>
            </a:br>
            <a:endParaRPr lang="en-US" sz="3600" b="1" dirty="0">
              <a:solidFill>
                <a:prstClr val="white"/>
              </a:solidFill>
              <a:latin typeface="Calibri" panose="020F0502020204030204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prstClr val="white"/>
                </a:solidFill>
                <a:latin typeface="Calibri" panose="020F0502020204030204"/>
                <a:ea typeface="+mn-ea"/>
              </a:rPr>
              <a:t>~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6D2E8D-57DC-4B78-AFC4-E06EF32744CB}"/>
              </a:ext>
            </a:extLst>
          </p:cNvPr>
          <p:cNvSpPr/>
          <p:nvPr/>
        </p:nvSpPr>
        <p:spPr>
          <a:xfrm>
            <a:off x="6773194" y="3418445"/>
            <a:ext cx="40665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prstClr val="white"/>
                </a:solidFill>
                <a:latin typeface="Calibri" panose="020F0502020204030204"/>
                <a:ea typeface="+mn-ea"/>
              </a:rPr>
              <a:t>HTML specification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3600" b="1" dirty="0">
              <a:solidFill>
                <a:prstClr val="white"/>
              </a:solidFill>
              <a:latin typeface="Calibri" panose="020F0502020204030204"/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3600" b="1" dirty="0">
                <a:solidFill>
                  <a:prstClr val="white"/>
                </a:solidFill>
                <a:latin typeface="Calibri" panose="020F0502020204030204"/>
                <a:ea typeface="+mn-ea"/>
              </a:rPr>
              <a:t>Browsers</a:t>
            </a:r>
          </a:p>
        </p:txBody>
      </p:sp>
    </p:spTree>
    <p:extLst>
      <p:ext uri="{BB962C8B-B14F-4D97-AF65-F5344CB8AC3E}">
        <p14:creationId xmlns:p14="http://schemas.microsoft.com/office/powerpoint/2010/main" val="23585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 2.0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>
          <a:xfrm>
            <a:off x="839787" y="1910543"/>
            <a:ext cx="8433391" cy="22410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4C5DB3"/>
                </a:solidFill>
              </a:rPr>
              <a:t>Has much bigger API surface</a:t>
            </a:r>
          </a:p>
          <a:p>
            <a:r>
              <a:rPr lang="en-US" dirty="0"/>
              <a:t>Extended to cover intersection between .NET Framework and Xamarin</a:t>
            </a:r>
          </a:p>
          <a:p>
            <a:r>
              <a:rPr lang="en-US" dirty="0"/>
              <a:t>Makes .NET Core 2.0 bigger as it implements .NET Standard 2.0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422279" y="4330864"/>
            <a:ext cx="2594099" cy="2241062"/>
          </a:xfrm>
          <a:prstGeom prst="rect">
            <a:avLst/>
          </a:prstGeom>
          <a:solidFill>
            <a:schemeClr val="bg1"/>
          </a:solidFill>
          <a:ln w="28575">
            <a:solidFill>
              <a:srgbClr val="4C5DB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182854" tIns="146284" rIns="182854" bIns="146284" rtlCol="0">
            <a:noAutofit/>
          </a:bodyPr>
          <a:lstStyle/>
          <a:p>
            <a:pPr algn="ctr" defTabSz="914314" eaLnBrk="1" fontAlgn="auto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defRPr/>
            </a:pPr>
            <a:r>
              <a:rPr lang="en-US" sz="7842" spc="-294" dirty="0">
                <a:solidFill>
                  <a:srgbClr val="4C5DB3"/>
                </a:solidFill>
                <a:latin typeface="Calibri Light" panose="020F0302020204030204"/>
              </a:rPr>
              <a:t>~70%</a:t>
            </a:r>
          </a:p>
          <a:p>
            <a:pPr algn="ctr" defTabSz="914314" eaLnBrk="1" fontAlgn="auto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defRPr/>
            </a:pPr>
            <a:r>
              <a:rPr lang="en-US" sz="196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Calibri" panose="020F0502020204030204"/>
              </a:rPr>
              <a:t>of NuGet packages</a:t>
            </a:r>
          </a:p>
          <a:p>
            <a:pPr algn="ctr" defTabSz="914314" eaLnBrk="1" fontAlgn="auto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defRPr/>
            </a:pPr>
            <a:r>
              <a:rPr lang="en-US" sz="196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Calibri" panose="020F0502020204030204"/>
              </a:rPr>
              <a:t>are API compatible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22279" y="1910543"/>
            <a:ext cx="2594099" cy="2241062"/>
          </a:xfrm>
          <a:prstGeom prst="rect">
            <a:avLst/>
          </a:prstGeom>
          <a:solidFill>
            <a:schemeClr val="bg1"/>
          </a:solidFill>
          <a:ln w="28575">
            <a:solidFill>
              <a:srgbClr val="4C5DB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182854" tIns="146284" rIns="182854" bIns="146284" rtlCol="0">
            <a:noAutofit/>
          </a:bodyPr>
          <a:lstStyle/>
          <a:p>
            <a:pPr algn="ctr" defTabSz="914314" eaLnBrk="1" fontAlgn="auto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defRPr/>
            </a:pPr>
            <a:r>
              <a:rPr lang="en-US" sz="7842" spc="-294" dirty="0">
                <a:solidFill>
                  <a:srgbClr val="4C5DB3"/>
                </a:solidFill>
                <a:latin typeface="Calibri Light" panose="020F0302020204030204"/>
              </a:rPr>
              <a:t>+20K</a:t>
            </a:r>
          </a:p>
          <a:p>
            <a:pPr algn="ctr" defTabSz="914314" eaLnBrk="1" fontAlgn="auto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defRPr/>
            </a:pPr>
            <a:r>
              <a:rPr lang="en-US" sz="196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Calibri" panose="020F0502020204030204"/>
              </a:rPr>
              <a:t>More APIs than</a:t>
            </a:r>
          </a:p>
          <a:p>
            <a:pPr algn="ctr" defTabSz="914314" eaLnBrk="1" fontAlgn="auto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defRPr/>
            </a:pPr>
            <a:r>
              <a:rPr lang="en-US" sz="196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Calibri" panose="020F0502020204030204"/>
              </a:rPr>
              <a:t>.NET Standard 1.x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39787" y="4330864"/>
            <a:ext cx="8433391" cy="2376508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spcBef>
                <a:spcPts val="1000"/>
              </a:spcBef>
              <a:defRPr/>
            </a:pPr>
            <a:r>
              <a:rPr lang="en-US" sz="2800" b="1" dirty="0">
                <a:solidFill>
                  <a:srgbClr val="4C5DB3"/>
                </a:solidFill>
                <a:latin typeface="Calibri" panose="020F0502020204030204"/>
              </a:rPr>
              <a:t>Can reference .NET Framework libraries</a:t>
            </a:r>
          </a:p>
          <a:p>
            <a:pPr lvl="1" indent="-228600" defTabSz="9144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prstClr val="black"/>
                </a:solidFill>
                <a:latin typeface="Calibri" panose="020F0502020204030204"/>
              </a:rPr>
              <a:t>Compat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shim allows referencing existing .NET Framework code – without recompilation</a:t>
            </a:r>
          </a:p>
          <a:p>
            <a:pPr lvl="1" indent="-228600" defTabSz="914400">
              <a:spcBef>
                <a:spcPts val="10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Limited to libs that use APIs that are available for .NET Standard</a:t>
            </a:r>
          </a:p>
        </p:txBody>
      </p:sp>
    </p:spTree>
    <p:extLst>
      <p:ext uri="{BB962C8B-B14F-4D97-AF65-F5344CB8AC3E}">
        <p14:creationId xmlns:p14="http://schemas.microsoft.com/office/powerpoint/2010/main" val="96847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 standard library?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CLR (CLI) has already been standardized (</a:t>
            </a:r>
            <a:r>
              <a:rPr lang="en-US" dirty="0">
                <a:hlinkClick r:id="rId2"/>
              </a:rPr>
              <a:t>ECMA 334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standardized BCL prior to .NET Core</a:t>
            </a:r>
          </a:p>
          <a:p>
            <a:r>
              <a:rPr lang="en-US" dirty="0"/>
              <a:t>Goal: Standard BCL API for all .NET platforms</a:t>
            </a:r>
          </a:p>
          <a:p>
            <a:pPr lvl="1"/>
            <a:r>
              <a:rPr lang="en-US" dirty="0"/>
              <a:t>Easier to create portable libraries</a:t>
            </a:r>
          </a:p>
          <a:p>
            <a:pPr lvl="1"/>
            <a:r>
              <a:rPr lang="en-US" dirty="0"/>
              <a:t>Reduce conditional compilation</a:t>
            </a:r>
          </a:p>
          <a:p>
            <a:r>
              <a:rPr lang="en-US" dirty="0"/>
              <a:t>What about PCLs?</a:t>
            </a:r>
          </a:p>
          <a:p>
            <a:pPr lvl="1"/>
            <a:r>
              <a:rPr lang="en-US" dirty="0"/>
              <a:t>Well defined API instead of just</a:t>
            </a:r>
            <a:br>
              <a:rPr lang="en-US" dirty="0"/>
            </a:br>
            <a:r>
              <a:rPr lang="en-US" dirty="0"/>
              <a:t>  intersection of platforms</a:t>
            </a:r>
          </a:p>
          <a:p>
            <a:pPr lvl="1"/>
            <a:r>
              <a:rPr lang="en-US" dirty="0"/>
              <a:t>Better versioning</a:t>
            </a:r>
          </a:p>
          <a:p>
            <a:pPr lvl="1"/>
            <a:r>
              <a:rPr lang="en-US" dirty="0"/>
              <a:t>Overlapping PCL profiles (</a:t>
            </a:r>
            <a:r>
              <a:rPr lang="en-US" dirty="0">
                <a:hlinkClick r:id="rId3"/>
              </a:rPr>
              <a:t>details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Details: </a:t>
            </a:r>
            <a:r>
              <a:rPr lang="en-US" dirty="0">
                <a:hlinkClick r:id="rId4"/>
              </a:rPr>
              <a:t>https://docs.microsoft.com/en-us/dotnet/articles/standard/library</a:t>
            </a:r>
            <a:r>
              <a:rPr lang="en-US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E723A7-19C8-4578-9A8A-C7AF37FB0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1523" y="2996952"/>
            <a:ext cx="644853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15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APIs defined as empty C# classes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latin typeface="Lucida Console" panose="020B0609040504020204" pitchFamily="49" charset="0"/>
                <a:hlinkClick r:id="rId2"/>
              </a:rPr>
              <a:t>ref </a:t>
            </a:r>
            <a:r>
              <a:rPr lang="en-US" dirty="0">
                <a:hlinkClick r:id="rId2"/>
              </a:rPr>
              <a:t>folder in </a:t>
            </a:r>
            <a:r>
              <a:rPr lang="en-US" dirty="0" err="1">
                <a:latin typeface="Lucida Console" panose="020B0609040504020204" pitchFamily="49" charset="0"/>
                <a:hlinkClick r:id="rId2"/>
              </a:rPr>
              <a:t>System.Runtime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NETStandard.Library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NuGet</a:t>
            </a:r>
            <a:r>
              <a:rPr lang="en-US" dirty="0"/>
              <a:t>)</a:t>
            </a:r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Metapackage for .NET Standard Library</a:t>
            </a:r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Details: </a:t>
            </a:r>
            <a:r>
              <a:rPr lang="en-US" dirty="0">
                <a:hlinkClick r:id="rId4"/>
              </a:rPr>
              <a:t>https://docs.microsoft.com/en-us/dotnet/articles/standard/frameworks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3538AF-4DBA-40F4-B36E-7181FBAE3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035" y="3284984"/>
            <a:ext cx="9723809" cy="1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57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D05F-ADFD-4DAA-8761-654701567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22442-B879-49AA-85D2-2A66BCB13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.NET </a:t>
            </a:r>
            <a:r>
              <a:rPr lang="de-AT" dirty="0" err="1"/>
              <a:t>Portability</a:t>
            </a:r>
            <a:r>
              <a:rPr lang="de-AT" dirty="0"/>
              <a:t> Analyzer</a:t>
            </a:r>
          </a:p>
          <a:p>
            <a:pPr lvl="1"/>
            <a:r>
              <a:rPr lang="de-AT" dirty="0">
                <a:hlinkClick r:id="rId2"/>
              </a:rPr>
              <a:t>https://github.com/Microsoft/dotnet-apiport</a:t>
            </a:r>
            <a:endParaRPr lang="de-AT" dirty="0"/>
          </a:p>
          <a:p>
            <a:r>
              <a:rPr lang="de-AT" dirty="0"/>
              <a:t>Reference .NET Framework </a:t>
            </a:r>
            <a:r>
              <a:rPr lang="de-AT" dirty="0" err="1"/>
              <a:t>assemblies</a:t>
            </a:r>
            <a:endParaRPr lang="de-AT" dirty="0"/>
          </a:p>
          <a:p>
            <a:pPr lvl="1"/>
            <a:r>
              <a:rPr lang="de-AT" dirty="0" err="1"/>
              <a:t>They</a:t>
            </a:r>
            <a:r>
              <a:rPr lang="de-AT" dirty="0"/>
              <a:t> just </a:t>
            </a:r>
            <a:r>
              <a:rPr lang="de-AT" dirty="0" err="1"/>
              <a:t>work</a:t>
            </a:r>
            <a:r>
              <a:rPr lang="de-AT" dirty="0"/>
              <a:t>, </a:t>
            </a:r>
            <a:r>
              <a:rPr lang="de-AT" dirty="0" err="1"/>
              <a:t>without</a:t>
            </a:r>
            <a:r>
              <a:rPr lang="de-AT" dirty="0"/>
              <a:t> </a:t>
            </a:r>
            <a:r>
              <a:rPr lang="de-AT" dirty="0" err="1"/>
              <a:t>recompile</a:t>
            </a:r>
            <a:endParaRPr lang="de-AT" dirty="0"/>
          </a:p>
          <a:p>
            <a:endParaRPr lang="de-A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8D84CE-9471-42F0-92CB-D18448142E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2084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.NET Portability Analyzer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>
                <a:hlinkClick r:id="rId2"/>
              </a:rPr>
              <a:t>NQuery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4747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ASP.NET Core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Practical use of .NET Core</a:t>
            </a:r>
          </a:p>
        </p:txBody>
      </p:sp>
    </p:spTree>
    <p:extLst>
      <p:ext uri="{BB962C8B-B14F-4D97-AF65-F5344CB8AC3E}">
        <p14:creationId xmlns:p14="http://schemas.microsoft.com/office/powerpoint/2010/main" val="1068308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Minimal ASP.NET Core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ASP.NET Pipeline</a:t>
            </a:r>
          </a:p>
          <a:p>
            <a:pPr marL="0" indent="0">
              <a:buNone/>
            </a:pPr>
            <a:r>
              <a:rPr lang="en-US" dirty="0"/>
              <a:t>Discuss “a la carte” framework</a:t>
            </a:r>
          </a:p>
          <a:p>
            <a:pPr marL="400050" lvl="1" indent="0">
              <a:buNone/>
            </a:pPr>
            <a:r>
              <a:rPr lang="en-US" dirty="0"/>
              <a:t>Add static files (</a:t>
            </a:r>
            <a:r>
              <a:rPr lang="en-US" dirty="0">
                <a:hlinkClick r:id="rId2"/>
              </a:rPr>
              <a:t>sample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Kestrel</a:t>
            </a:r>
          </a:p>
          <a:p>
            <a:pPr marL="400050" lvl="1" indent="0">
              <a:buNone/>
            </a:pPr>
            <a:r>
              <a:rPr lang="en-US" dirty="0"/>
              <a:t>Windows, Linux with Docker</a:t>
            </a:r>
          </a:p>
          <a:p>
            <a:pPr marL="0" indent="0">
              <a:buNone/>
            </a:pPr>
            <a:r>
              <a:rPr lang="en-US" dirty="0"/>
              <a:t>Visual Studio Code</a:t>
            </a:r>
          </a:p>
          <a:p>
            <a:pPr marL="0" indent="0">
              <a:buNone/>
            </a:pPr>
            <a:r>
              <a:rPr lang="en-US" dirty="0"/>
              <a:t>Further readings</a:t>
            </a:r>
          </a:p>
          <a:p>
            <a:pPr marL="400050" lvl="1" indent="0">
              <a:buNone/>
            </a:pPr>
            <a:r>
              <a:rPr lang="en-US" dirty="0">
                <a:hlinkClick r:id="rId3"/>
              </a:rPr>
              <a:t>Building </a:t>
            </a:r>
            <a:r>
              <a:rPr lang="en-US" dirty="0" err="1">
                <a:hlinkClick r:id="rId3"/>
              </a:rPr>
              <a:t>middlewares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https://github.com/rstropek/Samples/tree/master/AspNetCoreWorkshop/50-simplest-aspnet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0770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408955" y="308207"/>
            <a:ext cx="3456384" cy="1296144"/>
          </a:xfrm>
          <a:prstGeom prst="rect">
            <a:avLst/>
          </a:prstGeom>
          <a:solidFill>
            <a:srgbClr val="2EA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Focus on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kumimoji="0" lang="en-US" sz="24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Cloud</a:t>
            </a:r>
            <a:br>
              <a:rPr kumimoji="0" 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(IaaS, PaaS, aPaaS, SaaS)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08955" y="4365104"/>
            <a:ext cx="3456384" cy="1296144"/>
          </a:xfrm>
          <a:prstGeom prst="rect">
            <a:avLst/>
          </a:prstGeom>
          <a:solidFill>
            <a:srgbClr val="2EA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Make all dev tools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and frameworks </a:t>
            </a: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Open Source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8955" y="2348880"/>
            <a:ext cx="3456384" cy="1296144"/>
          </a:xfrm>
          <a:prstGeom prst="rect">
            <a:avLst/>
          </a:prstGeom>
          <a:solidFill>
            <a:srgbClr val="2EAAD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Have a </a:t>
            </a:r>
            <a:r>
              <a:rPr lang="en-US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cross-platform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solution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1" name="Connector: Curved 10"/>
          <p:cNvCxnSpPr>
            <a:stCxn id="7" idx="3"/>
            <a:endCxn id="9" idx="0"/>
          </p:cNvCxnSpPr>
          <p:nvPr/>
        </p:nvCxnSpPr>
        <p:spPr bwMode="auto">
          <a:xfrm flipH="1">
            <a:off x="2137147" y="956279"/>
            <a:ext cx="1728192" cy="1392601"/>
          </a:xfrm>
          <a:prstGeom prst="curvedConnector4">
            <a:avLst>
              <a:gd name="adj1" fmla="val -13228"/>
              <a:gd name="adj2" fmla="val 7326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Connector: Curved 12"/>
          <p:cNvCxnSpPr>
            <a:stCxn id="9" idx="3"/>
            <a:endCxn id="8" idx="0"/>
          </p:cNvCxnSpPr>
          <p:nvPr/>
        </p:nvCxnSpPr>
        <p:spPr bwMode="auto">
          <a:xfrm flipH="1">
            <a:off x="2137147" y="2996952"/>
            <a:ext cx="1728192" cy="1368152"/>
          </a:xfrm>
          <a:prstGeom prst="curvedConnector4">
            <a:avLst>
              <a:gd name="adj1" fmla="val -13228"/>
              <a:gd name="adj2" fmla="val 7368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13"/>
          <p:cNvSpPr/>
          <p:nvPr/>
        </p:nvSpPr>
        <p:spPr bwMode="auto">
          <a:xfrm>
            <a:off x="4714560" y="1893284"/>
            <a:ext cx="2679170" cy="455596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Visual Studio is not enough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055763" y="1556792"/>
            <a:ext cx="2520280" cy="4288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Visual Studio Code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9" name="Connector: Curved 18"/>
          <p:cNvCxnSpPr>
            <a:stCxn id="14" idx="3"/>
            <a:endCxn id="17" idx="1"/>
          </p:cNvCxnSpPr>
          <p:nvPr/>
        </p:nvCxnSpPr>
        <p:spPr bwMode="auto">
          <a:xfrm flipV="1">
            <a:off x="7393730" y="1771193"/>
            <a:ext cx="662033" cy="34988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 bwMode="auto">
          <a:xfrm>
            <a:off x="8041803" y="2085702"/>
            <a:ext cx="2520280" cy="5203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Command line interface</a:t>
            </a: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s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25" name="Connector: Curved 24"/>
          <p:cNvCxnSpPr>
            <a:stCxn id="14" idx="3"/>
            <a:endCxn id="22" idx="1"/>
          </p:cNvCxnSpPr>
          <p:nvPr/>
        </p:nvCxnSpPr>
        <p:spPr bwMode="auto">
          <a:xfrm>
            <a:off x="7393730" y="2121082"/>
            <a:ext cx="648073" cy="22477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Rectangle 43"/>
          <p:cNvSpPr/>
          <p:nvPr/>
        </p:nvSpPr>
        <p:spPr bwMode="auto">
          <a:xfrm>
            <a:off x="4714560" y="5501768"/>
            <a:ext cx="2679170" cy="515830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Great </a:t>
            </a:r>
            <a:r>
              <a:rPr kumimoji="0" lang="en-U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Git</a:t>
            </a: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support, GitHub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Rectangle 46"/>
          <p:cNvSpPr/>
          <p:nvPr/>
        </p:nvSpPr>
        <p:spPr bwMode="auto">
          <a:xfrm>
            <a:off x="4716345" y="85006"/>
            <a:ext cx="2677385" cy="678797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Cloud-first, cloud-only,</a:t>
            </a:r>
            <a:b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SaaS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for </a:t>
            </a: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devs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(VSTS)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4714560" y="4785378"/>
            <a:ext cx="2679170" cy="522069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.NET Foundation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51" name="Connector: Curved 50"/>
          <p:cNvCxnSpPr>
            <a:stCxn id="8" idx="3"/>
            <a:endCxn id="50" idx="1"/>
          </p:cNvCxnSpPr>
          <p:nvPr/>
        </p:nvCxnSpPr>
        <p:spPr bwMode="auto">
          <a:xfrm>
            <a:off x="3865339" y="5013176"/>
            <a:ext cx="849221" cy="3323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Connector: Curved 53"/>
          <p:cNvCxnSpPr>
            <a:stCxn id="8" idx="3"/>
            <a:endCxn id="44" idx="1"/>
          </p:cNvCxnSpPr>
          <p:nvPr/>
        </p:nvCxnSpPr>
        <p:spPr bwMode="auto">
          <a:xfrm>
            <a:off x="3865339" y="5013176"/>
            <a:ext cx="849221" cy="74650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Connector: Curved 57"/>
          <p:cNvCxnSpPr>
            <a:endCxn id="47" idx="1"/>
          </p:cNvCxnSpPr>
          <p:nvPr/>
        </p:nvCxnSpPr>
        <p:spPr bwMode="auto">
          <a:xfrm flipV="1">
            <a:off x="3865339" y="424405"/>
            <a:ext cx="851006" cy="53187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Rectangle 60"/>
          <p:cNvSpPr/>
          <p:nvPr/>
        </p:nvSpPr>
        <p:spPr bwMode="auto">
          <a:xfrm>
            <a:off x="4714560" y="980728"/>
            <a:ext cx="2679170" cy="720080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Redesign .NET for modularity</a:t>
            </a:r>
            <a:b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(„a la carte“)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2" name="Connector: Curved 61"/>
          <p:cNvCxnSpPr>
            <a:stCxn id="7" idx="3"/>
            <a:endCxn id="61" idx="1"/>
          </p:cNvCxnSpPr>
          <p:nvPr/>
        </p:nvCxnSpPr>
        <p:spPr bwMode="auto">
          <a:xfrm>
            <a:off x="3865339" y="956279"/>
            <a:ext cx="849221" cy="384489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Connector: Curved 67"/>
          <p:cNvCxnSpPr>
            <a:stCxn id="9" idx="3"/>
            <a:endCxn id="14" idx="1"/>
          </p:cNvCxnSpPr>
          <p:nvPr/>
        </p:nvCxnSpPr>
        <p:spPr bwMode="auto">
          <a:xfrm flipV="1">
            <a:off x="3865339" y="2121082"/>
            <a:ext cx="849221" cy="87587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Speech Bubble: Rectangle with Corners Rounded 75"/>
          <p:cNvSpPr/>
          <p:nvPr/>
        </p:nvSpPr>
        <p:spPr bwMode="auto">
          <a:xfrm>
            <a:off x="7825779" y="85006"/>
            <a:ext cx="1152128" cy="439225"/>
          </a:xfrm>
          <a:prstGeom prst="wedgeRoundRectCallout">
            <a:avLst>
              <a:gd name="adj1" fmla="val -85837"/>
              <a:gd name="adj2" fmla="val 50230"/>
              <a:gd name="adj3" fmla="val 16667"/>
            </a:avLst>
          </a:prstGeom>
          <a:solidFill>
            <a:srgbClr val="F7AC0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Revenue</a:t>
            </a:r>
          </a:p>
        </p:txBody>
      </p:sp>
      <p:sp>
        <p:nvSpPr>
          <p:cNvPr id="77" name="Speech Bubble: Rectangle with Corners Rounded 76"/>
          <p:cNvSpPr/>
          <p:nvPr/>
        </p:nvSpPr>
        <p:spPr bwMode="auto">
          <a:xfrm>
            <a:off x="7809060" y="706278"/>
            <a:ext cx="1152128" cy="439225"/>
          </a:xfrm>
          <a:prstGeom prst="wedgeRoundRectCallout">
            <a:avLst>
              <a:gd name="adj1" fmla="val -85837"/>
              <a:gd name="adj2" fmla="val 50230"/>
              <a:gd name="adj3" fmla="val 16667"/>
            </a:avLst>
          </a:prstGeom>
          <a:solidFill>
            <a:srgbClr val="F7AC0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Costs</a:t>
            </a:r>
          </a:p>
        </p:txBody>
      </p:sp>
      <p:sp>
        <p:nvSpPr>
          <p:cNvPr id="96" name="Rectangle 95"/>
          <p:cNvSpPr/>
          <p:nvPr/>
        </p:nvSpPr>
        <p:spPr bwMode="auto">
          <a:xfrm>
            <a:off x="4714560" y="2539406"/>
            <a:ext cx="2679170" cy="685344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Enhancements</a:t>
            </a: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 to Windows for </a:t>
            </a:r>
            <a:r>
              <a:rPr kumimoji="0" lang="en-US" sz="1600" b="0" i="0" u="none" strike="noStrike" cap="none" normalizeH="0" dirty="0" err="1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devs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7" name="Rectangle 96"/>
          <p:cNvSpPr/>
          <p:nvPr/>
        </p:nvSpPr>
        <p:spPr bwMode="auto">
          <a:xfrm>
            <a:off x="8041803" y="2704449"/>
            <a:ext cx="2520280" cy="5203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Ubuntu subsystem for Win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98" name="Connector: Curved 97"/>
          <p:cNvCxnSpPr>
            <a:stCxn id="96" idx="3"/>
            <a:endCxn id="97" idx="1"/>
          </p:cNvCxnSpPr>
          <p:nvPr/>
        </p:nvCxnSpPr>
        <p:spPr bwMode="auto">
          <a:xfrm>
            <a:off x="7393730" y="2882078"/>
            <a:ext cx="648073" cy="8252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Connector: Curved 100"/>
          <p:cNvCxnSpPr>
            <a:stCxn id="9" idx="3"/>
            <a:endCxn id="96" idx="1"/>
          </p:cNvCxnSpPr>
          <p:nvPr/>
        </p:nvCxnSpPr>
        <p:spPr bwMode="auto">
          <a:xfrm flipV="1">
            <a:off x="3865339" y="2882078"/>
            <a:ext cx="849221" cy="11487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" name="Speech Bubble: Rectangle with Corners Rounded 103"/>
          <p:cNvSpPr/>
          <p:nvPr/>
        </p:nvSpPr>
        <p:spPr bwMode="auto">
          <a:xfrm>
            <a:off x="7825779" y="3347809"/>
            <a:ext cx="1152128" cy="439225"/>
          </a:xfrm>
          <a:prstGeom prst="wedgeRoundRectCallout">
            <a:avLst>
              <a:gd name="adj1" fmla="val -104087"/>
              <a:gd name="adj2" fmla="val -73345"/>
              <a:gd name="adj3" fmla="val 16667"/>
            </a:avLst>
          </a:prstGeom>
          <a:solidFill>
            <a:srgbClr val="F7AC0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Compete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8" name="Rectangle 107"/>
          <p:cNvSpPr/>
          <p:nvPr/>
        </p:nvSpPr>
        <p:spPr bwMode="auto">
          <a:xfrm>
            <a:off x="4714560" y="3419071"/>
            <a:ext cx="2679170" cy="455596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Xamarin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9" name="Connector: Curved 108"/>
          <p:cNvCxnSpPr>
            <a:stCxn id="9" idx="3"/>
            <a:endCxn id="108" idx="1"/>
          </p:cNvCxnSpPr>
          <p:nvPr/>
        </p:nvCxnSpPr>
        <p:spPr bwMode="auto">
          <a:xfrm>
            <a:off x="3865339" y="2996952"/>
            <a:ext cx="849221" cy="64991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4" name="Rectangle 123"/>
          <p:cNvSpPr/>
          <p:nvPr/>
        </p:nvSpPr>
        <p:spPr bwMode="auto">
          <a:xfrm>
            <a:off x="4714560" y="4068988"/>
            <a:ext cx="2679170" cy="522069"/>
          </a:xfrm>
          <a:prstGeom prst="rect">
            <a:avLst/>
          </a:prstGeom>
          <a:solidFill>
            <a:srgbClr val="96D5EE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Redesign .NET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27" name="Connector: Curved 126"/>
          <p:cNvCxnSpPr>
            <a:stCxn id="8" idx="3"/>
            <a:endCxn id="124" idx="1"/>
          </p:cNvCxnSpPr>
          <p:nvPr/>
        </p:nvCxnSpPr>
        <p:spPr bwMode="auto">
          <a:xfrm flipV="1">
            <a:off x="3865339" y="4330023"/>
            <a:ext cx="849221" cy="68315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0" name="Connector: Curved 129"/>
          <p:cNvCxnSpPr>
            <a:stCxn id="9" idx="3"/>
            <a:endCxn id="124" idx="1"/>
          </p:cNvCxnSpPr>
          <p:nvPr/>
        </p:nvCxnSpPr>
        <p:spPr bwMode="auto">
          <a:xfrm>
            <a:off x="3865339" y="2996952"/>
            <a:ext cx="849221" cy="133307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" name="Rectangle 132"/>
          <p:cNvSpPr/>
          <p:nvPr/>
        </p:nvSpPr>
        <p:spPr bwMode="auto">
          <a:xfrm>
            <a:off x="8041803" y="4068988"/>
            <a:ext cx="2520280" cy="4288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Compiler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4" name="Rectangle 133"/>
          <p:cNvSpPr/>
          <p:nvPr/>
        </p:nvSpPr>
        <p:spPr bwMode="auto">
          <a:xfrm>
            <a:off x="8027843" y="4597898"/>
            <a:ext cx="2520280" cy="5203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 Light" panose="020B0502040204020203" pitchFamily="34" charset="0"/>
                <a:cs typeface="Segoe UI Light" panose="020B0502040204020203" pitchFamily="34" charset="0"/>
              </a:rPr>
              <a:t>CLR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5" name="Rectangle 134"/>
          <p:cNvSpPr/>
          <p:nvPr/>
        </p:nvSpPr>
        <p:spPr bwMode="auto">
          <a:xfrm>
            <a:off x="8027843" y="5216645"/>
            <a:ext cx="2520280" cy="520301"/>
          </a:xfrm>
          <a:prstGeom prst="rect">
            <a:avLst/>
          </a:prstGeom>
          <a:solidFill>
            <a:srgbClr val="C3E7F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Framework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36" name="Connector: Curved 135"/>
          <p:cNvCxnSpPr>
            <a:stCxn id="124" idx="3"/>
            <a:endCxn id="133" idx="1"/>
          </p:cNvCxnSpPr>
          <p:nvPr/>
        </p:nvCxnSpPr>
        <p:spPr bwMode="auto">
          <a:xfrm flipV="1">
            <a:off x="7393730" y="4283389"/>
            <a:ext cx="648073" cy="4663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9" name="Connector: Curved 138"/>
          <p:cNvCxnSpPr>
            <a:stCxn id="124" idx="3"/>
            <a:endCxn id="134" idx="1"/>
          </p:cNvCxnSpPr>
          <p:nvPr/>
        </p:nvCxnSpPr>
        <p:spPr bwMode="auto">
          <a:xfrm>
            <a:off x="7393730" y="4330023"/>
            <a:ext cx="634113" cy="528026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2" name="Connector: Curved 141"/>
          <p:cNvCxnSpPr>
            <a:stCxn id="124" idx="3"/>
            <a:endCxn id="135" idx="1"/>
          </p:cNvCxnSpPr>
          <p:nvPr/>
        </p:nvCxnSpPr>
        <p:spPr bwMode="auto">
          <a:xfrm>
            <a:off x="7393730" y="4330023"/>
            <a:ext cx="634113" cy="114677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4384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4" grpId="0" animBg="1"/>
      <p:bldP spid="17" grpId="0" animBg="1"/>
      <p:bldP spid="22" grpId="0" animBg="1"/>
      <p:bldP spid="44" grpId="0" animBg="1"/>
      <p:bldP spid="47" grpId="0" animBg="1"/>
      <p:bldP spid="50" grpId="0" animBg="1"/>
      <p:bldP spid="61" grpId="0" animBg="1"/>
      <p:bldP spid="76" grpId="0" animBg="1"/>
      <p:bldP spid="77" grpId="0" animBg="1"/>
      <p:bldP spid="96" grpId="0" animBg="1"/>
      <p:bldP spid="97" grpId="0" animBg="1"/>
      <p:bldP spid="104" grpId="0" animBg="1"/>
      <p:bldP spid="108" grpId="0" animBg="1"/>
      <p:bldP spid="124" grpId="0" animBg="1"/>
      <p:bldP spid="133" grpId="0" animBg="1"/>
      <p:bldP spid="134" grpId="0" animBg="1"/>
      <p:bldP spid="13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Walkthrough VS “File – New – Project”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web project in VS2015</a:t>
            </a:r>
          </a:p>
          <a:p>
            <a:pPr marL="0" indent="0">
              <a:buNone/>
            </a:pPr>
            <a:r>
              <a:rPr lang="en-US" dirty="0"/>
              <a:t>Walkthrough</a:t>
            </a:r>
          </a:p>
          <a:p>
            <a:pPr marL="400050" lvl="1" indent="0">
              <a:buNone/>
            </a:pPr>
            <a:r>
              <a:rPr lang="en-US" dirty="0">
                <a:hlinkClick r:id="rId2"/>
              </a:rPr>
              <a:t>Servers</a:t>
            </a:r>
            <a:r>
              <a:rPr lang="en-US" dirty="0"/>
              <a:t> (IIS and Kestrel)</a:t>
            </a:r>
          </a:p>
          <a:p>
            <a:pPr marL="400050" lvl="1" indent="0">
              <a:buNone/>
            </a:pPr>
            <a:r>
              <a:rPr lang="en-US" dirty="0">
                <a:hlinkClick r:id="rId3"/>
              </a:rPr>
              <a:t>Environments</a:t>
            </a:r>
            <a:endParaRPr lang="en-US" dirty="0"/>
          </a:p>
          <a:p>
            <a:pPr marL="400050" lvl="1" indent="0">
              <a:buNone/>
            </a:pPr>
            <a:r>
              <a:rPr lang="en-US" dirty="0"/>
              <a:t>Adding MVC</a:t>
            </a:r>
          </a:p>
          <a:p>
            <a:pPr marL="400050" lvl="1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661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101 for ASP.NET Core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Application Startup</a:t>
            </a:r>
            <a:endParaRPr lang="en-US" dirty="0"/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Main</a:t>
            </a:r>
            <a:r>
              <a:rPr lang="en-US" dirty="0"/>
              <a:t> Method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Startup</a:t>
            </a:r>
            <a:r>
              <a:rPr lang="en-US" dirty="0"/>
              <a:t> class with </a:t>
            </a:r>
            <a:r>
              <a:rPr lang="en-US" dirty="0" err="1">
                <a:latin typeface="Lucida Console" panose="020B0609040504020204" pitchFamily="49" charset="0"/>
                <a:hlinkClick r:id="rId3"/>
              </a:rPr>
              <a:t>ConfigureServices</a:t>
            </a:r>
            <a:r>
              <a:rPr lang="en-US" dirty="0"/>
              <a:t> (DI) and </a:t>
            </a:r>
            <a:r>
              <a:rPr lang="en-US" dirty="0">
                <a:latin typeface="Lucida Console" panose="020B0609040504020204" pitchFamily="49" charset="0"/>
              </a:rPr>
              <a:t>Configure</a:t>
            </a:r>
            <a:r>
              <a:rPr lang="en-US" dirty="0"/>
              <a:t> (Pipeline)</a:t>
            </a:r>
          </a:p>
          <a:p>
            <a:r>
              <a:rPr lang="en-US" dirty="0">
                <a:hlinkClick r:id="rId4"/>
              </a:rPr>
              <a:t>Static Files</a:t>
            </a:r>
            <a:endParaRPr lang="en-US" dirty="0"/>
          </a:p>
          <a:p>
            <a:r>
              <a:rPr lang="en-US" dirty="0">
                <a:hlinkClick r:id="rId5"/>
              </a:rPr>
              <a:t>Environments</a:t>
            </a:r>
            <a:endParaRPr lang="en-US" dirty="0"/>
          </a:p>
          <a:p>
            <a:r>
              <a:rPr lang="en-US" dirty="0">
                <a:hlinkClick r:id="rId6"/>
              </a:rPr>
              <a:t>Servers</a:t>
            </a:r>
            <a:endParaRPr lang="en-US" dirty="0"/>
          </a:p>
          <a:p>
            <a:pPr lvl="1"/>
            <a:r>
              <a:rPr lang="en-US" dirty="0"/>
              <a:t>IIS, Kestrel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039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dirty="0" err="1">
                <a:latin typeface="Lucida Console" panose="020B0609040504020204" pitchFamily="49" charset="0"/>
              </a:rPr>
              <a:t>web.config</a:t>
            </a:r>
            <a:r>
              <a:rPr lang="en-US" dirty="0"/>
              <a:t> anymore</a:t>
            </a:r>
          </a:p>
          <a:p>
            <a:r>
              <a:rPr lang="en-US" dirty="0"/>
              <a:t>Key/value pair settings from different providers</a:t>
            </a:r>
          </a:p>
          <a:p>
            <a:pPr lvl="1"/>
            <a:r>
              <a:rPr lang="en-US" dirty="0"/>
              <a:t>E.g. memory, environment variables, JSON, INI, XML</a:t>
            </a:r>
          </a:p>
          <a:p>
            <a:r>
              <a:rPr lang="en-US" dirty="0"/>
              <a:t>Extensible</a:t>
            </a:r>
          </a:p>
          <a:p>
            <a:pPr lvl="1"/>
            <a:r>
              <a:rPr lang="en-US" dirty="0">
                <a:hlinkClick r:id="rId2"/>
              </a:rPr>
              <a:t>Details about writing custom providers</a:t>
            </a:r>
            <a:endParaRPr lang="en-US" dirty="0"/>
          </a:p>
          <a:p>
            <a:r>
              <a:rPr lang="en-US" dirty="0">
                <a:hlinkClick r:id="rId2"/>
              </a:rPr>
              <a:t>Options pattern</a:t>
            </a:r>
            <a:r>
              <a:rPr lang="en-US" dirty="0"/>
              <a:t> for DI integration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779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In-memory configuration</a:t>
            </a:r>
          </a:p>
          <a:p>
            <a:pPr marL="0" indent="0">
              <a:buNone/>
            </a:pPr>
            <a:r>
              <a:rPr lang="en-US" dirty="0"/>
              <a:t>JSON configuration</a:t>
            </a:r>
          </a:p>
          <a:p>
            <a:pPr marL="0" indent="0">
              <a:buNone/>
            </a:pPr>
            <a:r>
              <a:rPr lang="en-US" dirty="0"/>
              <a:t>Configuration via command line</a:t>
            </a:r>
          </a:p>
          <a:p>
            <a:pPr marL="0" indent="0">
              <a:buNone/>
            </a:pPr>
            <a:r>
              <a:rPr lang="en-US" dirty="0"/>
              <a:t>Configuration with environment variables</a:t>
            </a:r>
          </a:p>
          <a:p>
            <a:pPr marL="0" indent="0">
              <a:buNone/>
            </a:pPr>
            <a:r>
              <a:rPr lang="en-US" dirty="0"/>
              <a:t>Options pattern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practical use in </a:t>
            </a:r>
            <a:r>
              <a:rPr lang="en-US" dirty="0" err="1">
                <a:hlinkClick r:id="rId2"/>
              </a:rPr>
              <a:t>AppInsights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https://github.com/rstropek/Samples/tree/master/AspNetCoreWorkshop/55-configuration/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1687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for logging built into ASP.NET Core</a:t>
            </a:r>
          </a:p>
          <a:p>
            <a:r>
              <a:rPr lang="en-US" dirty="0"/>
              <a:t>Various logger built in</a:t>
            </a:r>
          </a:p>
          <a:p>
            <a:pPr lvl="1"/>
            <a:r>
              <a:rPr lang="en-US" dirty="0"/>
              <a:t>E.g. console, </a:t>
            </a:r>
            <a:r>
              <a:rPr lang="en-US" dirty="0" err="1"/>
              <a:t>NLog</a:t>
            </a:r>
            <a:endParaRPr lang="en-US" dirty="0"/>
          </a:p>
          <a:p>
            <a:r>
              <a:rPr lang="en-US" dirty="0">
                <a:hlinkClick r:id="rId2"/>
              </a:rPr>
              <a:t>Details about logging</a:t>
            </a:r>
            <a:endParaRPr lang="en-US" dirty="0"/>
          </a:p>
          <a:p>
            <a:r>
              <a:rPr lang="en-US" dirty="0"/>
              <a:t>Consider using </a:t>
            </a:r>
            <a:r>
              <a:rPr lang="en-US" dirty="0">
                <a:hlinkClick r:id="rId3"/>
              </a:rPr>
              <a:t>Application Insights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Getting started with </a:t>
            </a:r>
            <a:r>
              <a:rPr lang="en-US" dirty="0" err="1">
                <a:hlinkClick r:id="rId4"/>
              </a:rPr>
              <a:t>AppInsights</a:t>
            </a:r>
            <a:r>
              <a:rPr lang="en-US" dirty="0">
                <a:hlinkClick r:id="rId4"/>
              </a:rPr>
              <a:t> in ASP.NET Core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81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Logging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JSON file to configure logging</a:t>
            </a:r>
          </a:p>
          <a:p>
            <a:pPr marL="400050" lvl="1" indent="0">
              <a:buNone/>
            </a:pPr>
            <a:r>
              <a:rPr lang="en-US" dirty="0"/>
              <a:t>.NET Core Logging</a:t>
            </a:r>
          </a:p>
          <a:p>
            <a:pPr marL="400050" lvl="1" indent="0">
              <a:buNone/>
            </a:pPr>
            <a:r>
              <a:rPr lang="en-US" dirty="0" err="1"/>
              <a:t>AppInsights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Custom logging</a:t>
            </a:r>
          </a:p>
          <a:p>
            <a:pPr marL="0" indent="0">
              <a:buNone/>
            </a:pPr>
            <a:r>
              <a:rPr lang="en-US" dirty="0" err="1"/>
              <a:t>AppInsights</a:t>
            </a:r>
            <a:r>
              <a:rPr lang="en-US" dirty="0"/>
              <a:t> portal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https://github.com/rstropek/Samples/tree/master/AspNetCoreWorkshop/58-logging/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3219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for DI built into ASP.NET Core</a:t>
            </a:r>
          </a:p>
          <a:p>
            <a:pPr lvl="1"/>
            <a:r>
              <a:rPr lang="en-US" dirty="0">
                <a:hlinkClick r:id="rId2"/>
              </a:rPr>
              <a:t>Details about DI</a:t>
            </a:r>
            <a:endParaRPr lang="en-US" dirty="0"/>
          </a:p>
          <a:p>
            <a:r>
              <a:rPr lang="en-US" dirty="0"/>
              <a:t>Framework-provided services and your own services</a:t>
            </a:r>
          </a:p>
          <a:p>
            <a:r>
              <a:rPr lang="en-US" dirty="0"/>
              <a:t>Service Lifetime</a:t>
            </a:r>
          </a:p>
          <a:p>
            <a:pPr lvl="1"/>
            <a:r>
              <a:rPr lang="en-US" dirty="0"/>
              <a:t>Transient, Scoped, Singleton, Instance</a:t>
            </a:r>
          </a:p>
          <a:p>
            <a:r>
              <a:rPr lang="en-US" dirty="0"/>
              <a:t>Default container can be replaced (</a:t>
            </a:r>
            <a:r>
              <a:rPr lang="en-US" dirty="0">
                <a:hlinkClick r:id="rId3"/>
              </a:rPr>
              <a:t>details</a:t>
            </a:r>
            <a:r>
              <a:rPr lang="en-US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1649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Dependency Injection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Setting up DI</a:t>
            </a:r>
          </a:p>
          <a:p>
            <a:pPr marL="0" indent="0">
              <a:buNone/>
            </a:pPr>
            <a:r>
              <a:rPr lang="en-US" dirty="0"/>
              <a:t>Service Lifetime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https://github.com/rstropek/Samples/tree/master/AspNetCoreWorkshop/60-di-scopes/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7116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Core Automation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Test, build, and release automation</a:t>
            </a:r>
          </a:p>
        </p:txBody>
      </p:sp>
    </p:spTree>
    <p:extLst>
      <p:ext uri="{BB962C8B-B14F-4D97-AF65-F5344CB8AC3E}">
        <p14:creationId xmlns:p14="http://schemas.microsoft.com/office/powerpoint/2010/main" val="1045611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CI </a:t>
            </a:r>
            <a:r>
              <a:rPr lang="de-AT" dirty="0" err="1"/>
              <a:t>with</a:t>
            </a:r>
            <a:r>
              <a:rPr lang="de-AT" dirty="0"/>
              <a:t> .NET Core </a:t>
            </a:r>
            <a:r>
              <a:rPr lang="de-AT" dirty="0" err="1"/>
              <a:t>apps</a:t>
            </a:r>
            <a:endParaRPr lang="de-A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VSTS </a:t>
            </a:r>
            <a:r>
              <a:rPr lang="de-AT" dirty="0" err="1"/>
              <a:t>supports</a:t>
            </a:r>
            <a:r>
              <a:rPr lang="de-AT" dirty="0"/>
              <a:t> </a:t>
            </a:r>
            <a:r>
              <a:rPr lang="de-AT" dirty="0" err="1"/>
              <a:t>building</a:t>
            </a:r>
            <a:r>
              <a:rPr lang="de-AT" dirty="0"/>
              <a:t> </a:t>
            </a:r>
            <a:r>
              <a:rPr lang="de-AT" dirty="0" err="1"/>
              <a:t>and</a:t>
            </a:r>
            <a:r>
              <a:rPr lang="de-AT" dirty="0"/>
              <a:t> </a:t>
            </a:r>
            <a:r>
              <a:rPr lang="de-AT" dirty="0" err="1"/>
              <a:t>publishing</a:t>
            </a:r>
            <a:r>
              <a:rPr lang="de-AT" dirty="0"/>
              <a:t> .NET Core </a:t>
            </a:r>
            <a:r>
              <a:rPr lang="de-AT" dirty="0" err="1"/>
              <a:t>apps</a:t>
            </a:r>
            <a:endParaRPr lang="de-AT" dirty="0"/>
          </a:p>
          <a:p>
            <a:pPr lvl="1"/>
            <a:r>
              <a:rPr lang="de-AT" dirty="0">
                <a:hlinkClick r:id="rId2"/>
              </a:rPr>
              <a:t>Details</a:t>
            </a:r>
            <a:endParaRPr lang="de-AT" dirty="0"/>
          </a:p>
          <a:p>
            <a:r>
              <a:rPr lang="de-AT" dirty="0"/>
              <a:t>Azure App Services </a:t>
            </a:r>
            <a:r>
              <a:rPr lang="de-AT" dirty="0" err="1"/>
              <a:t>supports</a:t>
            </a:r>
            <a:r>
              <a:rPr lang="de-AT" dirty="0"/>
              <a:t> .NET Core </a:t>
            </a:r>
            <a:r>
              <a:rPr lang="de-AT" dirty="0" err="1"/>
              <a:t>apps</a:t>
            </a:r>
            <a:endParaRPr lang="de-AT" dirty="0"/>
          </a:p>
          <a:p>
            <a:pPr lvl="1"/>
            <a:r>
              <a:rPr lang="de-AT" dirty="0">
                <a:hlinkClick r:id="rId3"/>
              </a:rPr>
              <a:t>Kudu-support </a:t>
            </a:r>
            <a:r>
              <a:rPr lang="de-AT" dirty="0" err="1">
                <a:hlinkClick r:id="rId3"/>
              </a:rPr>
              <a:t>for</a:t>
            </a:r>
            <a:r>
              <a:rPr lang="de-AT" dirty="0">
                <a:hlinkClick r:id="rId3"/>
              </a:rPr>
              <a:t> .NET Core</a:t>
            </a:r>
            <a:endParaRPr lang="de-AT" dirty="0"/>
          </a:p>
          <a:p>
            <a:r>
              <a:rPr lang="de-AT" dirty="0"/>
              <a:t>Ready-made Docker </a:t>
            </a:r>
            <a:r>
              <a:rPr lang="de-AT" dirty="0" err="1"/>
              <a:t>image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>
                <a:latin typeface="Lucida Console" panose="020B0609040504020204" pitchFamily="49" charset="0"/>
              </a:rPr>
              <a:t>Dockerfile</a:t>
            </a:r>
            <a:endParaRPr lang="de-AT" dirty="0">
              <a:latin typeface="Lucida Console" panose="020B0609040504020204" pitchFamily="49" charset="0"/>
            </a:endParaRPr>
          </a:p>
          <a:p>
            <a:pPr lvl="1"/>
            <a:r>
              <a:rPr lang="de-AT" dirty="0" err="1">
                <a:latin typeface="Lucida Console" panose="020B0609040504020204" pitchFamily="49" charset="0"/>
                <a:hlinkClick r:id="rId4"/>
              </a:rPr>
              <a:t>microsoft</a:t>
            </a:r>
            <a:r>
              <a:rPr lang="de-AT" dirty="0">
                <a:latin typeface="Lucida Console" panose="020B0609040504020204" pitchFamily="49" charset="0"/>
                <a:hlinkClick r:id="rId4"/>
              </a:rPr>
              <a:t>/</a:t>
            </a:r>
            <a:r>
              <a:rPr lang="de-AT" dirty="0" err="1">
                <a:latin typeface="Lucida Console" panose="020B0609040504020204" pitchFamily="49" charset="0"/>
                <a:hlinkClick r:id="rId4"/>
              </a:rPr>
              <a:t>dotnet</a:t>
            </a:r>
            <a:endParaRPr lang="de-AT" dirty="0">
              <a:latin typeface="Lucida Console" panose="020B0609040504020204" pitchFamily="49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184505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.NET Core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Build Automation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Build and deploy .NET Core in VSTS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https://www.visualstudio.com/en-us/docs/build/apps/aspnet/aspnetcore-to-azure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5933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Dockerfile</a:t>
            </a:r>
            <a:r>
              <a:rPr lang="en-US" sz="4000" dirty="0"/>
              <a:t> for .NET Core app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347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Unit </a:t>
            </a:r>
            <a:r>
              <a:rPr lang="de-AT" dirty="0" err="1"/>
              <a:t>Testing</a:t>
            </a:r>
            <a:endParaRPr lang="de-AT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.NET Core </a:t>
            </a:r>
            <a:r>
              <a:rPr lang="de-AT" dirty="0" err="1"/>
              <a:t>supports</a:t>
            </a:r>
            <a:r>
              <a:rPr lang="de-AT" dirty="0"/>
              <a:t> multiple </a:t>
            </a:r>
            <a:r>
              <a:rPr lang="de-AT" dirty="0" err="1"/>
              <a:t>test</a:t>
            </a:r>
            <a:r>
              <a:rPr lang="de-AT" dirty="0"/>
              <a:t> </a:t>
            </a:r>
            <a:r>
              <a:rPr lang="de-AT" dirty="0" err="1"/>
              <a:t>frameworks</a:t>
            </a:r>
            <a:endParaRPr lang="de-AT" dirty="0"/>
          </a:p>
          <a:p>
            <a:pPr lvl="1"/>
            <a:r>
              <a:rPr lang="de-AT" dirty="0"/>
              <a:t>E.g. </a:t>
            </a:r>
            <a:r>
              <a:rPr lang="de-AT" dirty="0" err="1"/>
              <a:t>XUnit</a:t>
            </a:r>
            <a:r>
              <a:rPr lang="de-AT" dirty="0"/>
              <a:t>, </a:t>
            </a:r>
            <a:r>
              <a:rPr lang="de-AT" dirty="0" err="1"/>
              <a:t>MSTest</a:t>
            </a:r>
            <a:endParaRPr lang="de-AT" dirty="0"/>
          </a:p>
          <a:p>
            <a:pPr lvl="1"/>
            <a:r>
              <a:rPr lang="de-AT" dirty="0" err="1">
                <a:hlinkClick r:id="rId2"/>
              </a:rPr>
              <a:t>Compare</a:t>
            </a:r>
            <a:r>
              <a:rPr lang="de-AT" dirty="0">
                <a:hlinkClick r:id="rId2"/>
              </a:rPr>
              <a:t> </a:t>
            </a:r>
            <a:r>
              <a:rPr lang="de-AT" dirty="0" err="1">
                <a:hlinkClick r:id="rId2"/>
              </a:rPr>
              <a:t>XUnit</a:t>
            </a:r>
            <a:r>
              <a:rPr lang="de-AT" dirty="0">
                <a:hlinkClick r:id="rId2"/>
              </a:rPr>
              <a:t> </a:t>
            </a:r>
            <a:r>
              <a:rPr lang="de-AT" dirty="0" err="1">
                <a:hlinkClick r:id="rId2"/>
              </a:rPr>
              <a:t>and</a:t>
            </a:r>
            <a:r>
              <a:rPr lang="de-AT" dirty="0">
                <a:hlinkClick r:id="rId2"/>
              </a:rPr>
              <a:t> </a:t>
            </a:r>
            <a:r>
              <a:rPr lang="de-AT" dirty="0" err="1">
                <a:hlinkClick r:id="rId2"/>
              </a:rPr>
              <a:t>MSTest</a:t>
            </a:r>
            <a:endParaRPr lang="de-AT" dirty="0"/>
          </a:p>
          <a:p>
            <a:pPr lvl="1"/>
            <a:endParaRPr lang="de-A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305131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Unit Testing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Create and run library with tests</a:t>
            </a:r>
          </a:p>
          <a:p>
            <a:pPr marL="400050" lvl="1" indent="0">
              <a:buNone/>
            </a:pPr>
            <a:r>
              <a:rPr lang="en-US" sz="2000" dirty="0" err="1"/>
              <a:t>XUnit</a:t>
            </a:r>
            <a:r>
              <a:rPr lang="en-US" sz="2000" dirty="0"/>
              <a:t> (</a:t>
            </a:r>
            <a:r>
              <a:rPr lang="en-US" sz="2000" dirty="0">
                <a:hlinkClick r:id="rId2"/>
              </a:rPr>
              <a:t>sample</a:t>
            </a:r>
            <a:r>
              <a:rPr lang="en-US" sz="2000" dirty="0"/>
              <a:t>)</a:t>
            </a:r>
          </a:p>
          <a:p>
            <a:pPr marL="400050" lvl="1" indent="0">
              <a:buNone/>
            </a:pPr>
            <a:r>
              <a:rPr lang="en-US" sz="2000" dirty="0" err="1"/>
              <a:t>MSTest</a:t>
            </a:r>
            <a:r>
              <a:rPr lang="en-US" sz="2000" dirty="0"/>
              <a:t> (</a:t>
            </a:r>
            <a:r>
              <a:rPr lang="en-US" sz="2000" dirty="0">
                <a:hlinkClick r:id="rId3"/>
              </a:rPr>
              <a:t>sample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800" dirty="0"/>
              <a:t>Run tests with</a:t>
            </a:r>
            <a:endParaRPr lang="en-US" sz="2800" dirty="0">
              <a:latin typeface="Lucida Console" panose="020B0609040504020204" pitchFamily="49" charset="0"/>
            </a:endParaRPr>
          </a:p>
          <a:p>
            <a:pPr marL="400050" lvl="1" indent="0">
              <a:buNone/>
            </a:pPr>
            <a:r>
              <a:rPr lang="en-US" sz="1400" dirty="0" err="1">
                <a:latin typeface="Lucida Console" panose="020B0609040504020204" pitchFamily="49" charset="0"/>
              </a:rPr>
              <a:t>dotnet</a:t>
            </a:r>
            <a:r>
              <a:rPr lang="en-US" sz="1400" dirty="0">
                <a:latin typeface="Lucida Console" panose="020B0609040504020204" pitchFamily="49" charset="0"/>
              </a:rPr>
              <a:t> </a:t>
            </a:r>
            <a:r>
              <a:rPr lang="en-US" sz="1400" dirty="0" err="1">
                <a:latin typeface="Lucida Console" panose="020B0609040504020204" pitchFamily="49" charset="0"/>
              </a:rPr>
              <a:t>xunit</a:t>
            </a:r>
            <a:endParaRPr lang="en-US" sz="1400" dirty="0">
              <a:latin typeface="Lucida Console" panose="020B0609040504020204" pitchFamily="49" charset="0"/>
            </a:endParaRPr>
          </a:p>
          <a:p>
            <a:pPr marL="400050" lvl="1" indent="0">
              <a:buNone/>
            </a:pPr>
            <a:r>
              <a:rPr lang="en-US" sz="1400" dirty="0" err="1">
                <a:latin typeface="Lucida Console" panose="020B0609040504020204" pitchFamily="49" charset="0"/>
              </a:rPr>
              <a:t>dotnet</a:t>
            </a:r>
            <a:r>
              <a:rPr lang="en-US" sz="1400" dirty="0">
                <a:latin typeface="Lucida Console" panose="020B0609040504020204" pitchFamily="49" charset="0"/>
              </a:rPr>
              <a:t> test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873452" y="5589240"/>
            <a:ext cx="6408710" cy="498376"/>
          </a:xfrm>
        </p:spPr>
        <p:txBody>
          <a:bodyPr/>
          <a:lstStyle/>
          <a:p>
            <a:r>
              <a:rPr lang="en-US" dirty="0"/>
              <a:t>See also </a:t>
            </a:r>
            <a:r>
              <a:rPr lang="en-US" dirty="0">
                <a:hlinkClick r:id="rId4"/>
              </a:rPr>
              <a:t>https://xunit.github.io/docs/getting-started-dotnet-core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254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C# 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Live </a:t>
            </a:r>
            <a:r>
              <a:rPr lang="de-AT" dirty="0" err="1"/>
              <a:t>Coding</a:t>
            </a:r>
            <a:r>
              <a:rPr lang="de-AT" dirty="0"/>
              <a:t>; sample </a:t>
            </a:r>
            <a:r>
              <a:rPr lang="de-AT" dirty="0" err="1"/>
              <a:t>code</a:t>
            </a:r>
            <a:r>
              <a:rPr lang="de-AT" dirty="0"/>
              <a:t> </a:t>
            </a:r>
            <a:r>
              <a:rPr lang="de-AT" dirty="0" err="1"/>
              <a:t>see</a:t>
            </a:r>
            <a:r>
              <a:rPr lang="de-AT" dirty="0"/>
              <a:t> </a:t>
            </a:r>
            <a:r>
              <a:rPr lang="de-AT" dirty="0">
                <a:hlinkClick r:id="rId2"/>
              </a:rPr>
              <a:t>https://github.com/rstropek/Samples/tree/master/CSharp7</a:t>
            </a:r>
            <a:r>
              <a:rPr lang="de-A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2522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Thank</a:t>
            </a:r>
            <a:r>
              <a:rPr lang="de-AT" dirty="0"/>
              <a:t> </a:t>
            </a: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coming</a:t>
            </a:r>
            <a:r>
              <a:rPr lang="de-AT" dirty="0"/>
              <a:t>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 err="1"/>
              <a:t>Questions</a:t>
            </a:r>
            <a:r>
              <a:rPr lang="de-A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775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.NET Core?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Refactor .NET Framework</a:t>
            </a:r>
          </a:p>
          <a:p>
            <a:pPr lvl="1"/>
            <a:r>
              <a:rPr lang="en-US" dirty="0"/>
              <a:t>Establish a </a:t>
            </a:r>
            <a:r>
              <a:rPr lang="en-US" dirty="0">
                <a:hlinkClick r:id="rId2"/>
              </a:rPr>
              <a:t>Standard Library</a:t>
            </a:r>
            <a:r>
              <a:rPr lang="en-US" dirty="0"/>
              <a:t> for the various incarnations of .NET</a:t>
            </a:r>
            <a:br>
              <a:rPr lang="en-US" dirty="0"/>
            </a:br>
            <a:r>
              <a:rPr lang="en-US" dirty="0"/>
              <a:t>.NET Core is not 100% compatible with .NET 4.x (</a:t>
            </a:r>
            <a:r>
              <a:rPr lang="en-US" dirty="0">
                <a:hlinkClick r:id="rId3"/>
              </a:rPr>
              <a:t>details</a:t>
            </a:r>
            <a:r>
              <a:rPr lang="en-US" dirty="0"/>
              <a:t>)</a:t>
            </a:r>
          </a:p>
          <a:p>
            <a:r>
              <a:rPr lang="en-US" dirty="0"/>
              <a:t>Make it a real cross-platform solution</a:t>
            </a:r>
          </a:p>
          <a:p>
            <a:pPr lvl="1"/>
            <a:r>
              <a:rPr lang="en-US" dirty="0"/>
              <a:t>Windows, Mac OS, Linux (</a:t>
            </a:r>
            <a:r>
              <a:rPr lang="en-US" dirty="0">
                <a:hlinkClick r:id="rId4"/>
              </a:rPr>
              <a:t>details in .NET Core Roadmap</a:t>
            </a:r>
            <a:r>
              <a:rPr lang="en-US" dirty="0"/>
              <a:t>)</a:t>
            </a:r>
          </a:p>
          <a:p>
            <a:r>
              <a:rPr lang="en-US" dirty="0"/>
              <a:t>Make it open  source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hlinkClick r:id="rId5"/>
              </a:rPr>
              <a:t>.NET Foundation project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MIT License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Details: </a:t>
            </a:r>
            <a:r>
              <a:rPr lang="de-AT" dirty="0">
                <a:hlinkClick r:id="rId7"/>
              </a:rPr>
              <a:t>https://docs.microsoft.com/dotnet/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89276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.NET Runtime (</a:t>
            </a:r>
            <a:r>
              <a:rPr lang="en-US" dirty="0" err="1">
                <a:hlinkClick r:id="rId2"/>
              </a:rPr>
              <a:t>CoreCLR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CoreCLR</a:t>
            </a:r>
            <a:r>
              <a:rPr lang="en-US" dirty="0"/>
              <a:t> includes Base Class Library (BCL)</a:t>
            </a:r>
          </a:p>
          <a:p>
            <a:r>
              <a:rPr lang="en-US" dirty="0"/>
              <a:t>.NET Core Foundation Libraries (</a:t>
            </a:r>
            <a:r>
              <a:rPr lang="en-US" dirty="0" err="1">
                <a:hlinkClick r:id="rId3"/>
              </a:rPr>
              <a:t>CoreFX</a:t>
            </a:r>
            <a:r>
              <a:rPr lang="en-US" dirty="0"/>
              <a:t>)</a:t>
            </a:r>
          </a:p>
          <a:p>
            <a:r>
              <a:rPr lang="en-US" dirty="0"/>
              <a:t>.NET Command Line Tools (</a:t>
            </a:r>
            <a:r>
              <a:rPr lang="en-US" dirty="0">
                <a:hlinkClick r:id="rId4"/>
              </a:rPr>
              <a:t>.NET CLI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Including the </a:t>
            </a:r>
            <a:r>
              <a:rPr lang="en-US" dirty="0" err="1">
                <a:latin typeface="Lucida Console" panose="020B0609040504020204" pitchFamily="49" charset="0"/>
              </a:rPr>
              <a:t>dotnet</a:t>
            </a:r>
            <a:r>
              <a:rPr lang="en-US" dirty="0"/>
              <a:t> application host</a:t>
            </a:r>
          </a:p>
          <a:p>
            <a:r>
              <a:rPr lang="en-US" dirty="0"/>
              <a:t>Cross-Platform Compiler (</a:t>
            </a:r>
            <a:r>
              <a:rPr lang="en-US" dirty="0">
                <a:hlinkClick r:id="rId5"/>
              </a:rPr>
              <a:t>Roslyn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19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of .NET 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.NET Core 2.0 is RTM (Aug. 2017)</a:t>
            </a:r>
          </a:p>
          <a:p>
            <a:pPr lvl="1"/>
            <a:r>
              <a:rPr lang="en-US" sz="2000" dirty="0">
                <a:hlinkClick r:id="rId2"/>
              </a:rPr>
              <a:t>Download current version</a:t>
            </a:r>
            <a:endParaRPr lang="en-US" sz="2000" dirty="0"/>
          </a:p>
          <a:p>
            <a:pPr lvl="1"/>
            <a:r>
              <a:rPr lang="en-US" sz="2000" dirty="0"/>
              <a:t>2.1 is scheduled for Spring 2018 (</a:t>
            </a:r>
            <a:r>
              <a:rPr lang="en-US" sz="2000" dirty="0">
                <a:hlinkClick r:id="rId3"/>
              </a:rPr>
              <a:t>roadmap</a:t>
            </a:r>
            <a:r>
              <a:rPr lang="en-US" sz="2000" dirty="0"/>
              <a:t>)</a:t>
            </a:r>
          </a:p>
          <a:p>
            <a:r>
              <a:rPr lang="en-US" sz="2800" dirty="0"/>
              <a:t>Visual Studio Tools are RTM</a:t>
            </a:r>
          </a:p>
          <a:p>
            <a:pPr lvl="1"/>
            <a:r>
              <a:rPr lang="en-US" sz="2000" dirty="0"/>
              <a:t>Visual Studio 2017</a:t>
            </a:r>
          </a:p>
          <a:p>
            <a:r>
              <a:rPr lang="en-US" sz="2800" dirty="0"/>
              <a:t>C# is RTM</a:t>
            </a:r>
          </a:p>
          <a:p>
            <a:r>
              <a:rPr lang="en-US" sz="2800" dirty="0"/>
              <a:t>X64 Support</a:t>
            </a:r>
          </a:p>
          <a:p>
            <a:pPr lvl="1"/>
            <a:r>
              <a:rPr lang="en-US" sz="2000" dirty="0"/>
              <a:t>X86, X64 support on Windows</a:t>
            </a:r>
          </a:p>
          <a:p>
            <a:pPr lvl="1"/>
            <a:r>
              <a:rPr lang="en-US" sz="2000" dirty="0"/>
              <a:t>X64 support on many Linux distros</a:t>
            </a:r>
          </a:p>
          <a:p>
            <a:pPr lvl="1"/>
            <a:r>
              <a:rPr lang="en-US" sz="2000" dirty="0"/>
              <a:t>Community-supported version for </a:t>
            </a:r>
            <a:r>
              <a:rPr lang="en-US" sz="2000" dirty="0">
                <a:hlinkClick r:id="rId4"/>
              </a:rPr>
              <a:t>Raspberry Pi</a:t>
            </a:r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See also: </a:t>
            </a:r>
            <a:r>
              <a:rPr lang="en-US" dirty="0">
                <a:hlinkClick r:id="rId3"/>
              </a:rPr>
              <a:t>https://github.com/dotnet/core/blob/master/roadmap.md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48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build?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Console applications</a:t>
            </a:r>
          </a:p>
          <a:p>
            <a:r>
              <a:rPr lang="en-US" dirty="0">
                <a:hlinkClick r:id="rId2"/>
              </a:rPr>
              <a:t>ASP.NET Core</a:t>
            </a:r>
            <a:r>
              <a:rPr lang="en-US" dirty="0"/>
              <a:t> applications</a:t>
            </a:r>
          </a:p>
          <a:p>
            <a:r>
              <a:rPr lang="en-US" dirty="0">
                <a:hlinkClick r:id="rId3"/>
              </a:rPr>
              <a:t>UWP</a:t>
            </a:r>
            <a:r>
              <a:rPr lang="en-US" dirty="0"/>
              <a:t> applications</a:t>
            </a:r>
          </a:p>
          <a:p>
            <a:r>
              <a:rPr lang="en-US" dirty="0" err="1">
                <a:hlinkClick r:id="rId4"/>
              </a:rPr>
              <a:t>Xamarin</a:t>
            </a:r>
            <a:r>
              <a:rPr lang="en-US" dirty="0">
                <a:hlinkClick r:id="rId4"/>
              </a:rPr>
              <a:t> Forms</a:t>
            </a:r>
            <a:r>
              <a:rPr lang="en-US" dirty="0"/>
              <a:t> applications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See also: </a:t>
            </a:r>
            <a:r>
              <a:rPr lang="en-US" dirty="0">
                <a:hlinkClick r:id="rId5"/>
              </a:rPr>
              <a:t>https://github.com/dotnet/core/blob/master/roadmap.md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97349"/>
      </p:ext>
    </p:extLst>
  </p:cSld>
  <p:clrMapOvr>
    <a:masterClrMapping/>
  </p:clrMapOvr>
</p:sld>
</file>

<file path=ppt/theme/theme1.xml><?xml version="1.0" encoding="utf-8"?>
<a:theme xmlns:a="http://schemas.openxmlformats.org/drawingml/2006/main" name="BASTA_2016_Template_36948_v1">
  <a:themeElements>
    <a:clrScheme name="BASTA_2016_Template_36948_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ASTA_2016_Template_36948_v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alt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ＭＳ Ｐゴシック" panose="020B0600070205080204" pitchFamily="34" charset="-128"/>
          </a:defRPr>
        </a:defPPr>
      </a:lstStyle>
    </a:lnDef>
  </a:objectDefaults>
  <a:extraClrSchemeLst>
    <a:extraClrScheme>
      <a:clrScheme name="BASTA_2016_Template_36948_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STA_2016_Template_36948_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STA_2016_Template_36948_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BASTA_2016_Template_16_9_36948_v2</Template>
  <TotalTime>0</TotalTime>
  <Words>2578</Words>
  <Application>Microsoft Office PowerPoint</Application>
  <PresentationFormat>Custom</PresentationFormat>
  <Paragraphs>480</Paragraphs>
  <Slides>55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9" baseType="lpstr">
      <vt:lpstr>ＭＳ Ｐゴシック</vt:lpstr>
      <vt:lpstr>Arial</vt:lpstr>
      <vt:lpstr>Calibri</vt:lpstr>
      <vt:lpstr>Calibri Light</vt:lpstr>
      <vt:lpstr>Lucida Console</vt:lpstr>
      <vt:lpstr>Righteous</vt:lpstr>
      <vt:lpstr>Segoe UI</vt:lpstr>
      <vt:lpstr>Segoe UI Light</vt:lpstr>
      <vt:lpstr>Segoe UI Semibold</vt:lpstr>
      <vt:lpstr>Segoe UI Semilight</vt:lpstr>
      <vt:lpstr>Wingdings</vt:lpstr>
      <vt:lpstr>Wingdings 3</vt:lpstr>
      <vt:lpstr>BASTA_2016_Template_36948_v1</vt:lpstr>
      <vt:lpstr>Office Theme</vt:lpstr>
      <vt:lpstr>Rainer Stropek | time cockpit</vt:lpstr>
      <vt:lpstr>Your Host</vt:lpstr>
      <vt:lpstr>Agenda</vt:lpstr>
      <vt:lpstr>PowerPoint Presentation</vt:lpstr>
      <vt:lpstr>.NET Core</vt:lpstr>
      <vt:lpstr>Why .NET Core?</vt:lpstr>
      <vt:lpstr>Components of .NET Core</vt:lpstr>
      <vt:lpstr>Status of .NET Core</vt:lpstr>
      <vt:lpstr>What can you build?</vt:lpstr>
      <vt:lpstr>Where to get .NET Core?</vt:lpstr>
      <vt:lpstr>Getting Help</vt:lpstr>
      <vt:lpstr>Packages, Metapackages and Frameworks</vt:lpstr>
      <vt:lpstr>.csproj</vt:lpstr>
      <vt:lpstr>Solutions</vt:lpstr>
      <vt:lpstr>Cross-platform</vt:lpstr>
      <vt:lpstr>.NET CLI</vt:lpstr>
      <vt:lpstr>.NET Core CLI</vt:lpstr>
      <vt:lpstr>dotnet run</vt:lpstr>
      <vt:lpstr>Deployment (dotnet publish)</vt:lpstr>
      <vt:lpstr>Self-contained Deployment</vt:lpstr>
      <vt:lpstr>Self-contained Deployment</vt:lpstr>
      <vt:lpstr>Versioning</vt:lpstr>
      <vt:lpstr>Versioning</vt:lpstr>
      <vt:lpstr>Versioning</vt:lpstr>
      <vt:lpstr>Libraries</vt:lpstr>
      <vt:lpstr>Libraries</vt:lpstr>
      <vt:lpstr>.NET Standard Library</vt:lpstr>
      <vt:lpstr>.NET today—reusing code</vt:lpstr>
      <vt:lpstr>.NET today—reusing code</vt:lpstr>
      <vt:lpstr>.NET tomorrow</vt:lpstr>
      <vt:lpstr>.NET tomorrow</vt:lpstr>
      <vt:lpstr>What is .NET Standard?</vt:lpstr>
      <vt:lpstr>.NET Standard 2.0</vt:lpstr>
      <vt:lpstr>Why a standard library?</vt:lpstr>
      <vt:lpstr>.NET Standard Library</vt:lpstr>
      <vt:lpstr>Migration</vt:lpstr>
      <vt:lpstr>.NET Portability Analyzer</vt:lpstr>
      <vt:lpstr>ASP.NET Core Basics</vt:lpstr>
      <vt:lpstr>Minimal ASP.NET Core</vt:lpstr>
      <vt:lpstr>Walkthrough VS “File – New – Project”</vt:lpstr>
      <vt:lpstr>101 for ASP.NET Core</vt:lpstr>
      <vt:lpstr>Configuration</vt:lpstr>
      <vt:lpstr>Configuration</vt:lpstr>
      <vt:lpstr>Logging</vt:lpstr>
      <vt:lpstr>Logging</vt:lpstr>
      <vt:lpstr>Dependency Injection</vt:lpstr>
      <vt:lpstr>Dependency Injection</vt:lpstr>
      <vt:lpstr>.NET Core Automation</vt:lpstr>
      <vt:lpstr>CI with .NET Core apps</vt:lpstr>
      <vt:lpstr>Build Automation</vt:lpstr>
      <vt:lpstr>Dockerfile for .NET Core app</vt:lpstr>
      <vt:lpstr>Unit Testing</vt:lpstr>
      <vt:lpstr>Unit Testing</vt:lpstr>
      <vt:lpstr>C# 7</vt:lpstr>
      <vt:lpstr>Thank you for coming!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Revolution</dc:title>
  <dc:subject/>
  <dc:creator>Rainer Stropek</dc:creator>
  <cp:keywords>BASTA</cp:keywords>
  <dc:description/>
  <cp:lastModifiedBy>Rainer Stropek</cp:lastModifiedBy>
  <cp:revision>105</cp:revision>
  <dcterms:created xsi:type="dcterms:W3CDTF">2016-09-15T05:22:32Z</dcterms:created>
  <dcterms:modified xsi:type="dcterms:W3CDTF">2017-09-25T06:44:59Z</dcterms:modified>
  <cp:category/>
</cp:coreProperties>
</file>